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6" r:id="rId6"/>
    <p:sldId id="277" r:id="rId7"/>
    <p:sldId id="28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71" autoAdjust="0"/>
    <p:restoredTop sz="94660"/>
  </p:normalViewPr>
  <p:slideViewPr>
    <p:cSldViewPr snapToGrid="0">
      <p:cViewPr>
        <p:scale>
          <a:sx n="96" d="100"/>
          <a:sy n="96" d="100"/>
        </p:scale>
        <p:origin x="-211" y="-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3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3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265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6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916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58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37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51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097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842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09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09256-BB9D-4EE1-978B-903609A03B5E}" type="datetimeFigureOut">
              <a:rPr lang="en-US" smtClean="0"/>
              <a:pPr/>
              <a:t>5/15/2017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E791C-0A8C-41CF-A358-0882E33B6A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85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72186" y="1202727"/>
            <a:ext cx="11701454" cy="248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5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فارسی نهم </a:t>
            </a:r>
          </a:p>
          <a:p>
            <a:pPr algn="ctr" rtl="1">
              <a:lnSpc>
                <a:spcPct val="150000"/>
              </a:lnSpc>
            </a:pPr>
            <a:r>
              <a:rPr lang="fa-IR" sz="5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درس : اول </a:t>
            </a:r>
          </a:p>
        </p:txBody>
      </p:sp>
    </p:spTree>
    <p:extLst>
      <p:ext uri="{BB962C8B-B14F-4D97-AF65-F5344CB8AC3E}">
        <p14:creationId xmlns:p14="http://schemas.microsoft.com/office/powerpoint/2010/main" val="340747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53953" y="1552351"/>
            <a:ext cx="61748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b="1" dirty="0" smtClean="0">
                <a:solidFill>
                  <a:srgbClr val="FF0000"/>
                </a:solidFill>
                <a:cs typeface="B Nazanin" pitchFamily="2" charset="-78"/>
              </a:rPr>
              <a:t>لغات و اصطلاحات :</a:t>
            </a:r>
            <a:endParaRPr lang="en-US" sz="2400" b="1" dirty="0" smtClean="0">
              <a:solidFill>
                <a:srgbClr val="FF0000"/>
              </a:solidFill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سپهر :  آسمان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ستودن :  ستایش کردن 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بُرنا :  جوان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بامداد :  صبح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لیل :  شب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نهار :  روز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تنبیه : هوشیار کردن ، آگاه ساختن کسی بر کاری</a:t>
            </a:r>
            <a:endParaRPr lang="en-US" sz="2400" b="1" dirty="0" smtClean="0">
              <a:cs typeface="B Nazanin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047" y="2034997"/>
            <a:ext cx="63201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اِقرار  :  اعتراف کردن به امری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عَجَب :  عجیب ، شگفت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مستمع :  شنونده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اسرار :  جمع « سِر »  به معنی « راز »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جهالت  :  نادانی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الوان :  جمع « لون »  به معنی رنگ   *   الوان  =  رنگارنگ</a:t>
            </a:r>
            <a:endParaRPr lang="en-US" sz="2400" b="1" dirty="0" smtClean="0">
              <a:cs typeface="B Nazanin" pitchFamily="2" charset="-78"/>
            </a:endParaRPr>
          </a:p>
          <a:p>
            <a:pPr algn="r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عِنَب :  انگور</a:t>
            </a:r>
            <a:endParaRPr lang="en-US" sz="2400" b="1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594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871" y="2152986"/>
            <a:ext cx="116343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حُقّه : جعبه ، ظرفی کوچک که در آن جواهر یا چیزهای دیگر می نهند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مُسَخّر :  رام و مطیع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اِنعام :  بخشش ، نعمت دادن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اَنعام :  چهار پایان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گوی :  گلوله ای که از چوب بسازند و با آن چوگان بازی کنند ( به هر چیز گرد گلوله مانند گفته می شود )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سعادت : خوش بختی</a:t>
            </a:r>
            <a:endParaRPr lang="en-US" sz="2400" b="1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594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4965" y="1928868"/>
            <a:ext cx="96531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b="1" dirty="0" smtClean="0">
                <a:solidFill>
                  <a:srgbClr val="FF0000"/>
                </a:solidFill>
                <a:cs typeface="B Nazanin" pitchFamily="2" charset="-78"/>
              </a:rPr>
              <a:t>آرایه های ادبی :</a:t>
            </a:r>
            <a:endParaRPr lang="en-US" sz="2400" b="1" dirty="0" smtClean="0">
              <a:solidFill>
                <a:srgbClr val="FF0000"/>
              </a:solidFill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تشبیه :  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مانند کردن چیزی به چیز دیگر. 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تشبیه چهار رکن دارد : </a:t>
            </a:r>
            <a:endParaRPr lang="en-US" sz="2400" b="1" dirty="0" smtClean="0">
              <a:cs typeface="B Nazanin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2400" b="1" dirty="0" smtClean="0">
                <a:cs typeface="B Nazanin" pitchFamily="2" charset="-78"/>
              </a:rPr>
              <a:t>مشبه = چیزی که آن را به چیز دیگر تشبیه می کنیم  </a:t>
            </a:r>
            <a:endParaRPr lang="en-US" sz="2400" b="1" dirty="0" smtClean="0">
              <a:cs typeface="B Nazanin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2400" b="1" dirty="0" smtClean="0">
                <a:cs typeface="B Nazanin" pitchFamily="2" charset="-78"/>
              </a:rPr>
              <a:t>مشبه به  =  آنچه مشبه به آن ماننده شده است  </a:t>
            </a:r>
            <a:endParaRPr lang="en-US" sz="2400" b="1" dirty="0" smtClean="0">
              <a:cs typeface="B Nazanin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2400" b="1" dirty="0" smtClean="0">
                <a:cs typeface="B Nazanin" pitchFamily="2" charset="-78"/>
              </a:rPr>
              <a:t>وجه شبه = ویژگی مشترک بین مشبه و مشبه به   </a:t>
            </a:r>
            <a:endParaRPr lang="en-US" sz="2400" b="1" dirty="0" smtClean="0">
              <a:cs typeface="B Nazanin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2400" b="1" dirty="0" smtClean="0">
                <a:cs typeface="B Nazanin" pitchFamily="2" charset="-78"/>
              </a:rPr>
              <a:t>ادات تشبیه = مثل ، مانند ، همچون  و ...</a:t>
            </a:r>
            <a:endParaRPr lang="en-US" sz="2400" b="1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594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609" y="2172391"/>
            <a:ext cx="11701454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200000"/>
              </a:lnSpc>
            </a:pPr>
            <a:r>
              <a:rPr lang="fa-IR" sz="2800" b="1" dirty="0" smtClean="0">
                <a:cs typeface="B Nazanin" pitchFamily="2" charset="-78"/>
              </a:rPr>
              <a:t>مثال :</a:t>
            </a:r>
            <a:endParaRPr lang="en-US" sz="2800" b="1" dirty="0" smtClean="0">
              <a:cs typeface="B Nazanin" pitchFamily="2" charset="-78"/>
            </a:endParaRPr>
          </a:p>
          <a:p>
            <a:pPr algn="r" rtl="1">
              <a:lnSpc>
                <a:spcPct val="200000"/>
              </a:lnSpc>
            </a:pPr>
            <a:r>
              <a:rPr lang="fa-IR" sz="2800" b="1" dirty="0" smtClean="0">
                <a:cs typeface="B Nazanin" pitchFamily="2" charset="-78"/>
              </a:rPr>
              <a:t>تا کی آخر </a:t>
            </a:r>
            <a:r>
              <a:rPr lang="fa-IR" sz="2800" b="1" u="sng" dirty="0" smtClean="0">
                <a:cs typeface="B Nazanin" pitchFamily="2" charset="-78"/>
              </a:rPr>
              <a:t>چو بنفشه</a:t>
            </a:r>
            <a:r>
              <a:rPr lang="fa-IR" sz="2800" b="1" dirty="0" smtClean="0">
                <a:cs typeface="B Nazanin" pitchFamily="2" charset="-78"/>
              </a:rPr>
              <a:t> سرِِ غفلت در پیش  /  حیف باشد که تو در خوابی و نرگس بیدار</a:t>
            </a:r>
            <a:endParaRPr lang="en-US" sz="2800" b="1" dirty="0" smtClean="0">
              <a:cs typeface="B Nazanin" pitchFamily="2" charset="-78"/>
            </a:endParaRPr>
          </a:p>
          <a:p>
            <a:pPr algn="r">
              <a:lnSpc>
                <a:spcPct val="200000"/>
              </a:lnSpc>
            </a:pPr>
            <a:r>
              <a:rPr lang="fa-IR" sz="2800" b="1" dirty="0" smtClean="0">
                <a:cs typeface="B Nazanin" pitchFamily="2" charset="-78"/>
              </a:rPr>
              <a:t>عقل حیران شود از </a:t>
            </a:r>
            <a:r>
              <a:rPr lang="fa-IR" sz="2800" b="1" u="sng" dirty="0" smtClean="0">
                <a:cs typeface="B Nazanin" pitchFamily="2" charset="-78"/>
              </a:rPr>
              <a:t>خوشه ی زرّین عنب</a:t>
            </a:r>
            <a:r>
              <a:rPr lang="fa-IR" sz="2800" b="1" dirty="0" smtClean="0">
                <a:cs typeface="B Nazanin" pitchFamily="2" charset="-78"/>
              </a:rPr>
              <a:t>   /   فهم عاجز شود از </a:t>
            </a:r>
            <a:r>
              <a:rPr lang="fa-IR" sz="2800" b="1" u="sng" dirty="0" smtClean="0">
                <a:cs typeface="B Nazanin" pitchFamily="2" charset="-78"/>
              </a:rPr>
              <a:t>حقّه ی یاقوت انار</a:t>
            </a:r>
            <a:endParaRPr lang="en-US" sz="2800" b="1" dirty="0" smtClean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594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8398" y="2251598"/>
            <a:ext cx="11701454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400" b="1" dirty="0" smtClean="0">
                <a:solidFill>
                  <a:srgbClr val="FF0000"/>
                </a:solidFill>
                <a:cs typeface="B Nazanin" pitchFamily="2" charset="-78"/>
              </a:rPr>
              <a:t>جان بخشی به  اشیاء بی جان ( تشخیص ) :  </a:t>
            </a:r>
            <a:endParaRPr lang="en-US" sz="2400" b="1" dirty="0" smtClean="0">
              <a:solidFill>
                <a:srgbClr val="FF0000"/>
              </a:solidFill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هر گاه در نوشته شی ء بی جانی  ، جان دار در نظر گرفته شود و متعلّقات و حالات انسانی به آن نسبت داده شود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مثال : 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* دامن صحرا      					   *  دل ندارد که ندارد به خداوند اقرار 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* کوه و دریا و درختان همه در تسبیح اند		   *  خبرت هست که مرغان سحر می گویند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* تا کی آخر چو بنفشه سر غفلت در پیش  /  حیف باشد که تو در خوابی و نرگس بیدار</a:t>
            </a:r>
            <a:endParaRPr lang="en-US" sz="2400" b="1" dirty="0" smtClean="0"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400" b="1" dirty="0" smtClean="0">
                <a:cs typeface="B Nazanin" pitchFamily="2" charset="-78"/>
              </a:rPr>
              <a:t>* عقل حیران شود</a:t>
            </a:r>
            <a:endParaRPr lang="en-US" sz="2400" b="1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1594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257" y="1650963"/>
            <a:ext cx="11701454" cy="301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38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پایان</a:t>
            </a:r>
          </a:p>
        </p:txBody>
      </p:sp>
    </p:spTree>
    <p:extLst>
      <p:ext uri="{BB962C8B-B14F-4D97-AF65-F5344CB8AC3E}">
        <p14:creationId xmlns:p14="http://schemas.microsoft.com/office/powerpoint/2010/main" val="151594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2186</TotalTime>
  <Words>280</Words>
  <Application>Microsoft Office PowerPoint</Application>
  <PresentationFormat>Custom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Alireza Golestan</dc:creator>
  <cp:lastModifiedBy>MARYAM</cp:lastModifiedBy>
  <cp:revision>182</cp:revision>
  <dcterms:created xsi:type="dcterms:W3CDTF">2015-07-06T05:06:21Z</dcterms:created>
  <dcterms:modified xsi:type="dcterms:W3CDTF">2017-05-15T04:02:20Z</dcterms:modified>
</cp:coreProperties>
</file>