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22"/>
  </p:notesMasterIdLst>
  <p:sldIdLst>
    <p:sldId id="256" r:id="rId2"/>
    <p:sldId id="295" r:id="rId3"/>
    <p:sldId id="281" r:id="rId4"/>
    <p:sldId id="257" r:id="rId5"/>
    <p:sldId id="259" r:id="rId6"/>
    <p:sldId id="260" r:id="rId7"/>
    <p:sldId id="263" r:id="rId8"/>
    <p:sldId id="264" r:id="rId9"/>
    <p:sldId id="265" r:id="rId10"/>
    <p:sldId id="266" r:id="rId11"/>
    <p:sldId id="267" r:id="rId12"/>
    <p:sldId id="280" r:id="rId13"/>
    <p:sldId id="287" r:id="rId14"/>
    <p:sldId id="293" r:id="rId15"/>
    <p:sldId id="294" r:id="rId16"/>
    <p:sldId id="292" r:id="rId17"/>
    <p:sldId id="296" r:id="rId18"/>
    <p:sldId id="298" r:id="rId19"/>
    <p:sldId id="291" r:id="rId20"/>
    <p:sldId id="29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140" autoAdjust="0"/>
    <p:restoredTop sz="94624" autoAdjust="0"/>
  </p:normalViewPr>
  <p:slideViewPr>
    <p:cSldViewPr>
      <p:cViewPr>
        <p:scale>
          <a:sx n="66" d="100"/>
          <a:sy n="66" d="100"/>
        </p:scale>
        <p:origin x="-5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D45FFB-BD34-49B8-A250-1AA0A62802D8}" type="datetimeFigureOut">
              <a:rPr lang="en-US" smtClean="0"/>
              <a:pPr/>
              <a:t>12/30/2014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571E7B-F78B-4BBE-A1BB-C6AE7839E9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7DA4DF-1337-4BD5-AA73-0F0394A6498E}" type="datetimeFigureOut">
              <a:rPr lang="en-US" smtClean="0"/>
              <a:pPr/>
              <a:t>12/30/2014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8A9332-339B-43A9-BC90-CF81278BDB0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7000" r="-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DA4DF-1337-4BD5-AA73-0F0394A6498E}" type="datetimeFigureOut">
              <a:rPr lang="en-US" smtClean="0"/>
              <a:pPr/>
              <a:t>12/30/2014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8A9332-339B-43A9-BC90-CF81278BDB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elearning-lmo.ir/moodl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kheradedu.i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643182"/>
            <a:ext cx="7772400" cy="1470025"/>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3">
            <a:schemeClr val="accent3"/>
          </a:fillRef>
          <a:effectRef idx="2">
            <a:schemeClr val="accent3"/>
          </a:effectRef>
          <a:fontRef idx="minor">
            <a:schemeClr val="lt1"/>
          </a:fontRef>
        </p:style>
        <p:txBody>
          <a:bodyPr>
            <a:normAutofit/>
          </a:bodyPr>
          <a:lstStyle/>
          <a:p>
            <a:pPr algn="ctr"/>
            <a:r>
              <a:rPr lang="fa-IR" sz="4400" b="1" dirty="0" smtClean="0">
                <a:cs typeface="B Nazanin" pitchFamily="2" charset="-78"/>
              </a:rPr>
              <a:t>کاربرد رایانش ابری در آموزش الکترونیکی</a:t>
            </a:r>
            <a:endParaRPr lang="en-US" dirty="0"/>
          </a:p>
        </p:txBody>
      </p:sp>
      <p:sp>
        <p:nvSpPr>
          <p:cNvPr id="3" name="Subtitle 2"/>
          <p:cNvSpPr>
            <a:spLocks noGrp="1"/>
          </p:cNvSpPr>
          <p:nvPr>
            <p:ph type="subTitle" idx="1"/>
          </p:nvPr>
        </p:nvSpPr>
        <p:spPr>
          <a:xfrm>
            <a:off x="928662" y="1714488"/>
            <a:ext cx="7429552" cy="1752600"/>
          </a:xfrm>
        </p:spPr>
        <p:txBody>
          <a:bodyPr/>
          <a:lstStyle/>
          <a:p>
            <a:r>
              <a:rPr lang="en-US" b="1" dirty="0">
                <a:solidFill>
                  <a:schemeClr val="bg1"/>
                </a:solidFill>
              </a:rPr>
              <a:t>CLOUD </a:t>
            </a:r>
            <a:r>
              <a:rPr lang="en-US" b="1" dirty="0" smtClean="0">
                <a:solidFill>
                  <a:schemeClr val="bg1"/>
                </a:solidFill>
              </a:rPr>
              <a:t>COMPUTING ON </a:t>
            </a:r>
            <a:r>
              <a:rPr lang="en-US" b="1" dirty="0">
                <a:solidFill>
                  <a:schemeClr val="bg1"/>
                </a:solidFill>
              </a:rPr>
              <a:t>E-LEARNING</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500042"/>
            <a:ext cx="8229600" cy="5929354"/>
          </a:xfrm>
        </p:spPr>
        <p:txBody>
          <a:bodyPr>
            <a:normAutofit lnSpcReduction="10000"/>
          </a:bodyPr>
          <a:lstStyle/>
          <a:p>
            <a:pPr algn="r" rtl="1">
              <a:buFont typeface="Wingdings" pitchFamily="2" charset="2"/>
              <a:buChar char="Ø"/>
            </a:pPr>
            <a:r>
              <a:rPr lang="fa-IR" sz="2800" dirty="0" smtClean="0">
                <a:solidFill>
                  <a:schemeClr val="bg1"/>
                </a:solidFill>
                <a:cs typeface="B Nazanin" pitchFamily="2" charset="-78"/>
              </a:rPr>
              <a:t>قابلیت پرداخت اشتراک بر حسب استفاده </a:t>
            </a:r>
          </a:p>
          <a:p>
            <a:pPr algn="r" rtl="1">
              <a:buFont typeface="Wingdings" pitchFamily="2" charset="2"/>
              <a:buChar char="Ø"/>
            </a:pPr>
            <a:r>
              <a:rPr lang="fa-IR" sz="2800" dirty="0" smtClean="0">
                <a:solidFill>
                  <a:schemeClr val="bg1"/>
                </a:solidFill>
                <a:cs typeface="B Nazanin" pitchFamily="2" charset="-78"/>
              </a:rPr>
              <a:t>ایجاد و نگهداری پایگاهی از اطلاعات با حجم قابل افزایش بدون خرید سخت افزار خاص </a:t>
            </a:r>
          </a:p>
          <a:p>
            <a:pPr algn="r" rtl="1">
              <a:spcBef>
                <a:spcPts val="700"/>
              </a:spcBef>
              <a:buFont typeface="Wingdings" pitchFamily="2" charset="2"/>
              <a:buChar char="Ø"/>
            </a:pPr>
            <a:r>
              <a:rPr lang="fa-IR" sz="2800" dirty="0" smtClean="0">
                <a:solidFill>
                  <a:schemeClr val="bg1"/>
                </a:solidFill>
                <a:cs typeface="B Nazanin" pitchFamily="2" charset="-78"/>
              </a:rPr>
              <a:t>ذخیره اطلاعات افراد یادگیرنده بر روی ابر و عدم نیاز دیسک برای ذخیره سازی اطلاعات </a:t>
            </a:r>
          </a:p>
          <a:p>
            <a:pPr algn="r" rtl="1">
              <a:buFont typeface="Wingdings" pitchFamily="2" charset="2"/>
              <a:buChar char="Ø"/>
            </a:pPr>
            <a:r>
              <a:rPr lang="ar-SA" sz="2800" dirty="0" smtClean="0">
                <a:solidFill>
                  <a:schemeClr val="bg1"/>
                </a:solidFill>
                <a:cs typeface="B Nazanin" pitchFamily="2" charset="-78"/>
              </a:rPr>
              <a:t>سازگاری بیشتر فرمت اسناد</a:t>
            </a:r>
            <a:r>
              <a:rPr lang="en-US" sz="2800" dirty="0" smtClean="0">
                <a:solidFill>
                  <a:schemeClr val="bg1"/>
                </a:solidFill>
                <a:cs typeface="B Nazanin" pitchFamily="2" charset="-78"/>
              </a:rPr>
              <a:t/>
            </a:r>
            <a:br>
              <a:rPr lang="en-US" sz="2800" dirty="0" smtClean="0">
                <a:solidFill>
                  <a:schemeClr val="bg1"/>
                </a:solidFill>
                <a:cs typeface="B Nazanin" pitchFamily="2" charset="-78"/>
              </a:rPr>
            </a:br>
            <a:r>
              <a:rPr lang="ar-SA" sz="2300" dirty="0" smtClean="0">
                <a:solidFill>
                  <a:schemeClr val="accent1">
                    <a:lumMod val="50000"/>
                  </a:schemeClr>
                </a:solidFill>
                <a:cs typeface="B Nazanin" pitchFamily="2" charset="-78"/>
              </a:rPr>
              <a:t>نیازی نیست که شما نگران سازگاری اسنادی که بر روی کامپ</a:t>
            </a:r>
            <a:r>
              <a:rPr lang="fa-IR" sz="2300" dirty="0" smtClean="0">
                <a:solidFill>
                  <a:schemeClr val="accent1">
                    <a:lumMod val="50000"/>
                  </a:schemeClr>
                </a:solidFill>
                <a:cs typeface="B Nazanin" pitchFamily="2" charset="-78"/>
              </a:rPr>
              <a:t>ی</a:t>
            </a:r>
            <a:r>
              <a:rPr lang="ar-SA" sz="2300" dirty="0" smtClean="0">
                <a:solidFill>
                  <a:schemeClr val="accent1">
                    <a:lumMod val="50000"/>
                  </a:schemeClr>
                </a:solidFill>
                <a:cs typeface="B Nazanin" pitchFamily="2" charset="-78"/>
              </a:rPr>
              <a:t>و</a:t>
            </a:r>
            <a:r>
              <a:rPr lang="fa-IR" sz="2300" dirty="0" smtClean="0">
                <a:solidFill>
                  <a:schemeClr val="accent1">
                    <a:lumMod val="50000"/>
                  </a:schemeClr>
                </a:solidFill>
                <a:cs typeface="B Nazanin" pitchFamily="2" charset="-78"/>
              </a:rPr>
              <a:t>ت</a:t>
            </a:r>
            <a:r>
              <a:rPr lang="ar-SA" sz="2300" dirty="0" smtClean="0">
                <a:solidFill>
                  <a:schemeClr val="accent1">
                    <a:lumMod val="50000"/>
                  </a:schemeClr>
                </a:solidFill>
                <a:cs typeface="B Nazanin" pitchFamily="2" charset="-78"/>
              </a:rPr>
              <a:t>ر خود ایجاد می کنید با سایر سیستم عامل ها یا سایر برنامه های کاربردی دیگران باشید</a:t>
            </a:r>
            <a:r>
              <a:rPr lang="fa-IR" sz="2300" dirty="0" smtClean="0">
                <a:solidFill>
                  <a:schemeClr val="accent1">
                    <a:lumMod val="50000"/>
                  </a:schemeClr>
                </a:solidFill>
                <a:cs typeface="B Nazanin" pitchFamily="2" charset="-78"/>
              </a:rPr>
              <a:t>.</a:t>
            </a:r>
            <a:r>
              <a:rPr lang="ar-SA" sz="2300" dirty="0" smtClean="0">
                <a:solidFill>
                  <a:schemeClr val="accent1">
                    <a:lumMod val="50000"/>
                  </a:schemeClr>
                </a:solidFill>
                <a:cs typeface="B Nazanin" pitchFamily="2" charset="-78"/>
              </a:rPr>
              <a:t>تمام اسنادی که با استفاده از برنامه های کاربردی مبتنی بر وب ایجاد می شوند می تواند توسط سایر کاربرانی که به آن برنامه کاربردی دسترسی دارند خوانده شوند. وقتی همه کاربران اسناد و برنامه های کاربردی خود را بر روی ابر به اشتراک می گذارند، هیچ نوع ناسازگاری بین فرمت ها به وجود نخواهد آمد</a:t>
            </a:r>
            <a:endParaRPr lang="fa-IR" sz="2300" dirty="0" smtClean="0">
              <a:solidFill>
                <a:schemeClr val="bg1"/>
              </a:solidFill>
              <a:cs typeface="B Nazanin" pitchFamily="2" charset="-78"/>
            </a:endParaRPr>
          </a:p>
          <a:p>
            <a:pPr algn="r" rtl="1">
              <a:buFont typeface="Wingdings" pitchFamily="2" charset="2"/>
              <a:buChar char="Ø"/>
            </a:pPr>
            <a:r>
              <a:rPr lang="fa-IR" dirty="0" smtClean="0">
                <a:solidFill>
                  <a:schemeClr val="bg1"/>
                </a:solidFill>
                <a:cs typeface="B Nazanin" pitchFamily="2" charset="-78"/>
              </a:rPr>
              <a:t>امنیت بیشتر اطلاعات </a:t>
            </a:r>
          </a:p>
          <a:p>
            <a:pPr lvl="1" algn="r" rtl="1">
              <a:buNone/>
            </a:pPr>
            <a:r>
              <a:rPr lang="fa-IR" sz="2300" dirty="0" smtClean="0">
                <a:solidFill>
                  <a:schemeClr val="accent1">
                    <a:lumMod val="50000"/>
                  </a:schemeClr>
                </a:solidFill>
                <a:cs typeface="B Nazanin" pitchFamily="2" charset="-78"/>
              </a:rPr>
              <a:t>اگر به هر دلیلی سیستم کاربر از بین برود همه اطلاعات در ابر ذخیره شده است </a:t>
            </a:r>
            <a:endParaRPr lang="en-US" sz="2300" dirty="0" smtClean="0">
              <a:solidFill>
                <a:schemeClr val="accent1">
                  <a:lumMod val="50000"/>
                </a:schemeClr>
              </a:solidFill>
              <a:cs typeface="B Nazanin" pitchFamily="2" charset="-78"/>
            </a:endParaRPr>
          </a:p>
          <a:p>
            <a:pPr algn="r" rtl="1"/>
            <a:endParaRPr lang="en-US" dirty="0" smtClean="0">
              <a:solidFill>
                <a:schemeClr val="bg1"/>
              </a:solidFill>
              <a:cs typeface="B Nazanin" pitchFamily="2" charset="-78"/>
            </a:endParaRPr>
          </a:p>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1000"/>
                                        <p:tgtEl>
                                          <p:spTgt spid="3">
                                            <p:txEl>
                                              <p:pRg st="4" end="4"/>
                                            </p:txEl>
                                          </p:spTgt>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500034" y="1689119"/>
            <a:ext cx="8229600" cy="4525963"/>
          </a:xfrm>
        </p:spPr>
        <p:txBody>
          <a:bodyPr>
            <a:noAutofit/>
          </a:bodyPr>
          <a:lstStyle/>
          <a:p>
            <a:pPr algn="r" rtl="1" eaLnBrk="1" hangingPunct="1">
              <a:spcBef>
                <a:spcPts val="700"/>
              </a:spcBef>
              <a:buFont typeface="Wingdings" pitchFamily="2" charset="2"/>
              <a:buChar char="Ø"/>
            </a:pPr>
            <a:r>
              <a:rPr lang="fa-IR" sz="2800" dirty="0" smtClean="0">
                <a:solidFill>
                  <a:schemeClr val="bg1"/>
                </a:solidFill>
                <a:cs typeface="B Nazanin" pitchFamily="2" charset="-78"/>
              </a:rPr>
              <a:t>ارایه ابزارهایی برای انجام آزمایش های علمی و شبیه سازی آن ها</a:t>
            </a:r>
          </a:p>
          <a:p>
            <a:pPr algn="r" rtl="1" eaLnBrk="1" hangingPunct="1">
              <a:spcBef>
                <a:spcPts val="700"/>
              </a:spcBef>
              <a:buFont typeface="Wingdings" pitchFamily="2" charset="2"/>
              <a:buChar char="Ø"/>
            </a:pPr>
            <a:r>
              <a:rPr lang="fa-IR" sz="2800" dirty="0" smtClean="0">
                <a:solidFill>
                  <a:schemeClr val="bg1"/>
                </a:solidFill>
                <a:cs typeface="B Nazanin" pitchFamily="2" charset="-78"/>
              </a:rPr>
              <a:t>فراهم کردن امکان تعاملات جمعی مثل ایمیل و چت کردن، کنفرانس های صوتی و تصویری، نظر سنجی , تبادل اطلاعات کاربران با همدیگر</a:t>
            </a:r>
          </a:p>
          <a:p>
            <a:pPr algn="r" rtl="1" eaLnBrk="1" hangingPunct="1">
              <a:spcBef>
                <a:spcPts val="700"/>
              </a:spcBef>
              <a:buFont typeface="Wingdings" pitchFamily="2" charset="2"/>
              <a:buChar char="Ø"/>
            </a:pPr>
            <a:r>
              <a:rPr lang="fa-IR" sz="2800" dirty="0" smtClean="0">
                <a:solidFill>
                  <a:schemeClr val="bg1"/>
                </a:solidFill>
                <a:cs typeface="B Nazanin" pitchFamily="2" charset="-78"/>
              </a:rPr>
              <a:t>برگزاری امتحان ها و دریافت و تصحیح تکالیف آموزشی به صورت الکترونیکی</a:t>
            </a:r>
          </a:p>
          <a:p>
            <a:pPr algn="r" rtl="1" eaLnBrk="1" hangingPunct="1">
              <a:spcBef>
                <a:spcPts val="700"/>
              </a:spcBef>
              <a:buFont typeface="Wingdings" pitchFamily="2" charset="2"/>
              <a:buChar char="Ø"/>
            </a:pPr>
            <a:r>
              <a:rPr lang="fa-IR" sz="2800" dirty="0" smtClean="0">
                <a:solidFill>
                  <a:schemeClr val="bg1"/>
                </a:solidFill>
                <a:cs typeface="B Nazanin" pitchFamily="2" charset="-78"/>
              </a:rPr>
              <a:t>نگهداری مواد آموزشی در یک بانک به صورت کامل و جامع </a:t>
            </a:r>
          </a:p>
          <a:p>
            <a:pPr algn="r" rtl="1">
              <a:buNone/>
            </a:pPr>
            <a:r>
              <a:rPr lang="ar-SA" sz="2800" dirty="0" smtClean="0">
                <a:solidFill>
                  <a:schemeClr val="bg1"/>
                </a:solidFill>
                <a:cs typeface="B Nazanin" pitchFamily="2" charset="-78"/>
              </a:rPr>
              <a:t> </a:t>
            </a:r>
            <a:endParaRPr lang="en-US" sz="2800" dirty="0" smtClean="0">
              <a:solidFill>
                <a:schemeClr val="bg1"/>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randombar(horizontal)">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randombar(horizontal)">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randombar(horizontal)">
                                      <p:cBhvr>
                                        <p:cTn id="22" dur="10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randombar(horizontal)">
                                      <p:cBhvr>
                                        <p:cTn id="27"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357430"/>
            <a:ext cx="8229600" cy="1285876"/>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3">
            <a:schemeClr val="accent3"/>
          </a:fillRef>
          <a:effectRef idx="2">
            <a:schemeClr val="accent3"/>
          </a:effectRef>
          <a:fontRef idx="minor">
            <a:schemeClr val="lt1"/>
          </a:fontRef>
        </p:style>
        <p:txBody>
          <a:bodyPr>
            <a:normAutofit/>
          </a:bodyPr>
          <a:lstStyle/>
          <a:p>
            <a:r>
              <a:rPr lang="fa-IR" sz="2400" b="1" dirty="0" smtClean="0">
                <a:latin typeface="Times New Roman" pitchFamily="18" charset="0"/>
                <a:ea typeface="SimSun" pitchFamily="2" charset="-122"/>
                <a:cs typeface="B Nazanin" pitchFamily="2" charset="-78"/>
              </a:rPr>
              <a:t>نمونه‌هایی موفق از بکارگیری رایانش ابری در سامانه‌های یادگیری الکترونیکی</a:t>
            </a:r>
            <a:r>
              <a:rPr lang="en-US" sz="2400" dirty="0" smtClean="0"/>
              <a:t/>
            </a:r>
            <a:br>
              <a:rPr lang="en-US" sz="2400" dirty="0" smtClean="0"/>
            </a:br>
            <a:endParaRPr lang="en-US" sz="2400" dirty="0"/>
          </a:p>
        </p:txBody>
      </p:sp>
      <p:sp>
        <p:nvSpPr>
          <p:cNvPr id="3" name="Content Placeholder 2"/>
          <p:cNvSpPr>
            <a:spLocks noGrp="1"/>
          </p:cNvSpPr>
          <p:nvPr>
            <p:ph idx="1"/>
          </p:nvPr>
        </p:nvSpPr>
        <p:spPr>
          <a:xfrm>
            <a:off x="714348" y="5286388"/>
            <a:ext cx="8229600" cy="4525963"/>
          </a:xfrm>
        </p:spPr>
        <p:txBody>
          <a:bodyPr>
            <a:normAutofit/>
          </a:bodyPr>
          <a:lstStyle/>
          <a:p>
            <a:pPr>
              <a:buNone/>
            </a:pP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229600" cy="4525963"/>
          </a:xfrm>
        </p:spPr>
        <p:txBody>
          <a:bodyPr/>
          <a:lstStyle/>
          <a:p>
            <a:r>
              <a:rPr lang="en-US" dirty="0" smtClean="0">
                <a:solidFill>
                  <a:schemeClr val="bg1"/>
                </a:solidFill>
              </a:rPr>
              <a:t>https://www.coursera.org</a:t>
            </a:r>
            <a:endParaRPr lang="en-US" u="sng" dirty="0" smtClean="0">
              <a:solidFill>
                <a:schemeClr val="bg1"/>
              </a:solidFill>
            </a:endParaRPr>
          </a:p>
          <a:p>
            <a:r>
              <a:rPr lang="en-US" u="sng" dirty="0" smtClean="0">
                <a:solidFill>
                  <a:schemeClr val="bg1"/>
                </a:solidFill>
              </a:rPr>
              <a:t>http://www.kheradedu.ir/</a:t>
            </a:r>
          </a:p>
          <a:p>
            <a:r>
              <a:rPr lang="en-US" dirty="0" smtClean="0">
                <a:hlinkClick r:id="rId2"/>
              </a:rPr>
              <a:t>http://www.elearning-lmo.ir/moodle/</a:t>
            </a:r>
            <a:endParaRPr lang="en-US" dirty="0" smtClean="0"/>
          </a:p>
          <a:p>
            <a:endParaRPr lang="fa-IR" dirty="0" smtClean="0"/>
          </a:p>
          <a:p>
            <a:endParaRPr lang="en-US" u="sng" dirty="0" smtClean="0">
              <a:solidFill>
                <a:schemeClr val="bg1"/>
              </a:solidFill>
            </a:endParaRPr>
          </a:p>
          <a:p>
            <a:endParaRPr lang="en-US" dirty="0">
              <a:solidFill>
                <a:schemeClr val="bg1"/>
              </a:solidFill>
            </a:endParaRPr>
          </a:p>
        </p:txBody>
      </p:sp>
      <p:pic>
        <p:nvPicPr>
          <p:cNvPr id="6" name="Picture 5" descr="2.jpg"/>
          <p:cNvPicPr>
            <a:picLocks noChangeAspect="1"/>
          </p:cNvPicPr>
          <p:nvPr/>
        </p:nvPicPr>
        <p:blipFill>
          <a:blip r:embed="rId3"/>
          <a:stretch>
            <a:fillRect/>
          </a:stretch>
        </p:blipFill>
        <p:spPr>
          <a:xfrm>
            <a:off x="0" y="2214554"/>
            <a:ext cx="9144000" cy="514099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fontScale="90000"/>
          </a:bodyPr>
          <a:lstStyle/>
          <a:p>
            <a:r>
              <a:rPr lang="fa-IR" dirty="0" smtClean="0"/>
              <a:t>معرفی مودل یک نرم افزار معروف آموزشی</a:t>
            </a:r>
            <a:endParaRPr lang="fa-IR" dirty="0"/>
          </a:p>
        </p:txBody>
      </p:sp>
      <p:sp>
        <p:nvSpPr>
          <p:cNvPr id="3" name="Content Placeholder 2"/>
          <p:cNvSpPr>
            <a:spLocks noGrp="1"/>
          </p:cNvSpPr>
          <p:nvPr>
            <p:ph idx="1"/>
          </p:nvPr>
        </p:nvSpPr>
        <p:spPr/>
        <p:txBody>
          <a:bodyPr>
            <a:normAutofit fontScale="70000" lnSpcReduction="20000"/>
          </a:bodyPr>
          <a:lstStyle/>
          <a:p>
            <a:pPr marL="365760" algn="just" rtl="1">
              <a:lnSpc>
                <a:spcPct val="150000"/>
              </a:lnSpc>
              <a:spcBef>
                <a:spcPts val="1200"/>
              </a:spcBef>
              <a:buNone/>
            </a:pPr>
            <a:r>
              <a:rPr lang="en-US" dirty="0" err="1" smtClean="0">
                <a:solidFill>
                  <a:schemeClr val="bg1"/>
                </a:solidFill>
                <a:cs typeface="B Zar" pitchFamily="2" charset="-78"/>
              </a:rPr>
              <a:t>Moodle</a:t>
            </a:r>
            <a:r>
              <a:rPr lang="en-US" dirty="0" smtClean="0">
                <a:solidFill>
                  <a:schemeClr val="bg1"/>
                </a:solidFill>
                <a:cs typeface="B Zar" pitchFamily="2" charset="-78"/>
              </a:rPr>
              <a:t> </a:t>
            </a:r>
            <a:r>
              <a:rPr lang="fa-IR" dirty="0" smtClean="0">
                <a:solidFill>
                  <a:schemeClr val="bg1"/>
                </a:solidFill>
                <a:cs typeface="B Zar" pitchFamily="2" charset="-78"/>
              </a:rPr>
              <a:t>یک سیستم مدیریت دوره </a:t>
            </a:r>
            <a:r>
              <a:rPr lang="en-US" dirty="0" smtClean="0">
                <a:solidFill>
                  <a:schemeClr val="bg1"/>
                </a:solidFill>
                <a:cs typeface="B Zar" pitchFamily="2" charset="-78"/>
              </a:rPr>
              <a:t>(CMS) </a:t>
            </a:r>
            <a:r>
              <a:rPr lang="fa-IR" dirty="0" smtClean="0">
                <a:solidFill>
                  <a:schemeClr val="bg1"/>
                </a:solidFill>
                <a:cs typeface="B Zar" pitchFamily="2" charset="-78"/>
              </a:rPr>
              <a:t>بازمتن است که در دانشگاه‌‌‌‌‌ها، کالج‌‌ها، مدارس، تجارت و همچنین آموزشهای خصوصی برای افزودن تکنولوژی وب به دوره های آموزشی استفاده می‌شود. این سیستم امروزه در بیش از ٣٠٠٠٠ سازمان آموزشی در سراسر دنیا مورد استفاده قرار می‌گیرد. </a:t>
            </a:r>
            <a:r>
              <a:rPr lang="en-US" dirty="0" err="1" smtClean="0">
                <a:solidFill>
                  <a:schemeClr val="bg1"/>
                </a:solidFill>
                <a:cs typeface="B Zar" pitchFamily="2" charset="-78"/>
              </a:rPr>
              <a:t>Moodle</a:t>
            </a:r>
            <a:r>
              <a:rPr lang="fa-IR" dirty="0" smtClean="0">
                <a:solidFill>
                  <a:schemeClr val="bg1"/>
                </a:solidFill>
                <a:cs typeface="B Zar" pitchFamily="2" charset="-78"/>
              </a:rPr>
              <a:t> بصورت رایگان در روی وب در دسترس است که به این ترتیب هر کسی می‌تواند آن را نصب کند</a:t>
            </a:r>
            <a:r>
              <a:rPr lang="en-US" dirty="0" smtClean="0">
                <a:solidFill>
                  <a:schemeClr val="bg1"/>
                </a:solidFill>
                <a:cs typeface="B Zar" pitchFamily="2" charset="-78"/>
              </a:rPr>
              <a:t>.</a:t>
            </a:r>
          </a:p>
          <a:p>
            <a:pPr marL="365760" algn="just" rtl="1">
              <a:lnSpc>
                <a:spcPct val="150000"/>
              </a:lnSpc>
              <a:spcBef>
                <a:spcPts val="1200"/>
              </a:spcBef>
              <a:buNone/>
            </a:pPr>
            <a:r>
              <a:rPr lang="en-US" dirty="0" err="1" smtClean="0">
                <a:solidFill>
                  <a:schemeClr val="bg1"/>
                </a:solidFill>
                <a:cs typeface="B Zar" pitchFamily="2" charset="-78"/>
              </a:rPr>
              <a:t>Moodle</a:t>
            </a:r>
            <a:r>
              <a:rPr lang="fa-IR" dirty="0" smtClean="0">
                <a:solidFill>
                  <a:schemeClr val="bg1"/>
                </a:solidFill>
                <a:cs typeface="B Zar" pitchFamily="2" charset="-78"/>
              </a:rPr>
              <a:t> دارای دو معنی است. این اصطلاح در ابتدا به عنوان مخفف عبارت </a:t>
            </a:r>
            <a:r>
              <a:rPr lang="en-US" dirty="0" smtClean="0">
                <a:solidFill>
                  <a:schemeClr val="bg1"/>
                </a:solidFill>
                <a:cs typeface="B Zar" pitchFamily="2" charset="-78"/>
              </a:rPr>
              <a:t>Modular Object Oriented Developmental Learning Environment </a:t>
            </a:r>
            <a:r>
              <a:rPr lang="fa-IR" dirty="0" smtClean="0">
                <a:solidFill>
                  <a:schemeClr val="bg1"/>
                </a:solidFill>
                <a:cs typeface="B Zar" pitchFamily="2" charset="-78"/>
              </a:rPr>
              <a:t>بکار گرفته شد. معنی دیگر این اصطلاح " اجازه دادن به مغز یا بدن برای انجام کاری است که منجر به خلاقیت می‌شود( بدون قصد و مفهوم خاص و جزئی)</a:t>
            </a:r>
            <a:endParaRPr lang="en-US" dirty="0" smtClean="0">
              <a:solidFill>
                <a:schemeClr val="bg1"/>
              </a:solidFill>
              <a:cs typeface="B Zar" pitchFamily="2" charset="-78"/>
            </a:endParaRPr>
          </a:p>
          <a:p>
            <a:pPr algn="r">
              <a:buNone/>
            </a:pPr>
            <a:endParaRPr lang="en-US" dirty="0" smtClean="0">
              <a:solidFill>
                <a:schemeClr val="bg1"/>
              </a:solidFill>
              <a:cs typeface="B Zar" pitchFamily="2" charset="-78"/>
            </a:endParaRPr>
          </a:p>
          <a:p>
            <a:pPr>
              <a:buNone/>
            </a:pPr>
            <a:endParaRPr lang="fa-IR"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428604"/>
            <a:ext cx="8229600" cy="4525963"/>
          </a:xfrm>
        </p:spPr>
        <p:txBody>
          <a:bodyPr>
            <a:noAutofit/>
          </a:bodyPr>
          <a:lstStyle/>
          <a:p>
            <a:pPr algn="just" rtl="1">
              <a:lnSpc>
                <a:spcPct val="150000"/>
              </a:lnSpc>
              <a:buNone/>
            </a:pPr>
            <a:r>
              <a:rPr lang="fa-IR" sz="2800" dirty="0" smtClean="0">
                <a:solidFill>
                  <a:schemeClr val="bg1"/>
                </a:solidFill>
                <a:cs typeface="B Zar" pitchFamily="2" charset="-78"/>
              </a:rPr>
              <a:t>شما می‌توانید از </a:t>
            </a:r>
            <a:r>
              <a:rPr lang="en-US" sz="2800" dirty="0" err="1" smtClean="0">
                <a:solidFill>
                  <a:schemeClr val="bg1"/>
                </a:solidFill>
                <a:cs typeface="B Zar" pitchFamily="2" charset="-78"/>
              </a:rPr>
              <a:t>Moodle</a:t>
            </a:r>
            <a:r>
              <a:rPr lang="en-US" sz="2800" dirty="0" smtClean="0">
                <a:solidFill>
                  <a:schemeClr val="bg1"/>
                </a:solidFill>
                <a:cs typeface="B Zar" pitchFamily="2" charset="-78"/>
              </a:rPr>
              <a:t> </a:t>
            </a:r>
            <a:r>
              <a:rPr lang="fa-IR" sz="2800" dirty="0" smtClean="0">
                <a:solidFill>
                  <a:schemeClr val="bg1"/>
                </a:solidFill>
                <a:cs typeface="B Zar" pitchFamily="2" charset="-78"/>
              </a:rPr>
              <a:t>برای تدریس یک دوره به طور کاملا برخط استفاده کنید. همچنین می‌توانید از آن به عنوان مکمل یک کلاس سنتی رو در رو استفاده نمایید. فرقی نمی‌کند که شما از </a:t>
            </a:r>
            <a:r>
              <a:rPr lang="en-US" sz="2800" dirty="0" err="1" smtClean="0">
                <a:solidFill>
                  <a:schemeClr val="bg1"/>
                </a:solidFill>
                <a:cs typeface="B Zar" pitchFamily="2" charset="-78"/>
              </a:rPr>
              <a:t>Moodle</a:t>
            </a:r>
            <a:r>
              <a:rPr lang="en-US" sz="2800" dirty="0" smtClean="0">
                <a:solidFill>
                  <a:schemeClr val="bg1"/>
                </a:solidFill>
                <a:cs typeface="B Zar" pitchFamily="2" charset="-78"/>
              </a:rPr>
              <a:t> </a:t>
            </a:r>
            <a:r>
              <a:rPr lang="fa-IR" sz="2800" dirty="0" smtClean="0">
                <a:solidFill>
                  <a:schemeClr val="bg1"/>
                </a:solidFill>
                <a:cs typeface="B Zar" pitchFamily="2" charset="-78"/>
              </a:rPr>
              <a:t>برای تدریس در یک دبستان، دبیرستان، سطح علمی ‌بالاتر و یا در سازمانها و شرکتها استفاده نمایید، چرا که می‌توانید از ابزارها و ویژگیهای موجود در </a:t>
            </a:r>
            <a:r>
              <a:rPr lang="en-US" sz="2800" dirty="0" err="1" smtClean="0">
                <a:solidFill>
                  <a:schemeClr val="bg1"/>
                </a:solidFill>
                <a:cs typeface="B Zar" pitchFamily="2" charset="-78"/>
              </a:rPr>
              <a:t>Moodle</a:t>
            </a:r>
            <a:r>
              <a:rPr lang="en-US" sz="2800" dirty="0" smtClean="0">
                <a:solidFill>
                  <a:schemeClr val="bg1"/>
                </a:solidFill>
                <a:cs typeface="B Zar" pitchFamily="2" charset="-78"/>
              </a:rPr>
              <a:t> </a:t>
            </a:r>
            <a:r>
              <a:rPr lang="fa-IR" sz="2800" dirty="0" smtClean="0">
                <a:solidFill>
                  <a:schemeClr val="bg1"/>
                </a:solidFill>
                <a:cs typeface="B Zar" pitchFamily="2" charset="-78"/>
              </a:rPr>
              <a:t>برای ایجاد یک کلاس مؤثر استفاده کنید</a:t>
            </a:r>
            <a:r>
              <a:rPr lang="en-US" sz="2800" dirty="0" smtClean="0">
                <a:solidFill>
                  <a:schemeClr val="bg1"/>
                </a:solidFill>
                <a:cs typeface="B Zar" pitchFamily="2" charset="-78"/>
              </a:rPr>
              <a:t>.</a:t>
            </a:r>
            <a:endParaRPr lang="fa-IR" sz="2800" dirty="0" smtClean="0">
              <a:solidFill>
                <a:schemeClr val="bg1"/>
              </a:solidFill>
              <a:cs typeface="B Zar" pitchFamily="2" charset="-78"/>
            </a:endParaRPr>
          </a:p>
          <a:p>
            <a:pPr algn="just" rtl="1">
              <a:lnSpc>
                <a:spcPct val="150000"/>
              </a:lnSpc>
              <a:buNone/>
            </a:pPr>
            <a:r>
              <a:rPr lang="fa-IR" sz="2800" dirty="0" smtClean="0">
                <a:solidFill>
                  <a:schemeClr val="bg1"/>
                </a:solidFill>
                <a:cs typeface="B Zar" pitchFamily="2" charset="-78"/>
              </a:rPr>
              <a:t>برای راهنمایی بیشتر می توانید از قسمت فارسی سایت زیر استفاده کنید</a:t>
            </a:r>
          </a:p>
          <a:p>
            <a:pPr algn="just" rtl="1">
              <a:lnSpc>
                <a:spcPct val="150000"/>
              </a:lnSpc>
              <a:buNone/>
            </a:pPr>
            <a:r>
              <a:rPr lang="en-US" sz="2800" dirty="0" smtClean="0">
                <a:solidFill>
                  <a:schemeClr val="bg1"/>
                </a:solidFill>
                <a:cs typeface="B Zar" pitchFamily="2" charset="-78"/>
              </a:rPr>
              <a:t>https://moodle.org/mod/page/view.php?id=7237</a:t>
            </a:r>
            <a:endParaRPr lang="fa-IR" sz="2800" dirty="0" smtClean="0">
              <a:solidFill>
                <a:schemeClr val="bg1"/>
              </a:solidFill>
              <a:cs typeface="B Zar" pitchFamily="2" charset="-78"/>
            </a:endParaRPr>
          </a:p>
          <a:p>
            <a:pPr algn="just" rtl="1">
              <a:lnSpc>
                <a:spcPct val="150000"/>
              </a:lnSpc>
              <a:buNone/>
            </a:pPr>
            <a:endParaRPr lang="en-US" sz="2800" dirty="0" smtClean="0">
              <a:solidFill>
                <a:schemeClr val="bg1"/>
              </a:solidFill>
              <a:cs typeface="B Zar" pitchFamily="2" charset="-78"/>
            </a:endParaRPr>
          </a:p>
          <a:p>
            <a:pPr>
              <a:buNone/>
            </a:pPr>
            <a:endParaRPr lang="en-US" sz="2800" dirty="0" smtClean="0">
              <a:solidFill>
                <a:schemeClr val="bg1"/>
              </a:solidFill>
            </a:endParaRPr>
          </a:p>
          <a:p>
            <a:pPr>
              <a:buNone/>
            </a:pPr>
            <a:endParaRPr lang="fa-IR" sz="2800"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normAutofit/>
          </a:bodyPr>
          <a:lstStyle/>
          <a:p>
            <a:r>
              <a:rPr lang="fa-IR" sz="2800" b="1" dirty="0" smtClean="0">
                <a:cs typeface="B Nazanin" pitchFamily="2" charset="-78"/>
              </a:rPr>
              <a:t>مزيت‌ها و دلايل انتخاب مودل از بين سيستم‌هاي مديريت آموزشي</a:t>
            </a:r>
            <a:endParaRPr lang="fa-IR" sz="2800" dirty="0">
              <a:cs typeface="B Nazanin" pitchFamily="2" charset="-78"/>
            </a:endParaRPr>
          </a:p>
        </p:txBody>
      </p:sp>
      <p:sp>
        <p:nvSpPr>
          <p:cNvPr id="3" name="Content Placeholder 2"/>
          <p:cNvSpPr>
            <a:spLocks noGrp="1"/>
          </p:cNvSpPr>
          <p:nvPr>
            <p:ph idx="1"/>
          </p:nvPr>
        </p:nvSpPr>
        <p:spPr/>
        <p:txBody>
          <a:bodyPr>
            <a:normAutofit fontScale="85000" lnSpcReduction="20000"/>
          </a:bodyPr>
          <a:lstStyle/>
          <a:p>
            <a:pPr algn="r" rtl="1">
              <a:buNone/>
            </a:pPr>
            <a:endParaRPr lang="fa-IR" b="1" dirty="0" smtClean="0">
              <a:solidFill>
                <a:schemeClr val="bg1"/>
              </a:solidFill>
              <a:cs typeface="B Zar" pitchFamily="2" charset="-78"/>
            </a:endParaRPr>
          </a:p>
          <a:p>
            <a:pPr algn="r" rtl="1">
              <a:buNone/>
            </a:pPr>
            <a:r>
              <a:rPr lang="fa-IR" dirty="0" smtClean="0">
                <a:solidFill>
                  <a:schemeClr val="bg1"/>
                </a:solidFill>
                <a:cs typeface="B Zar" pitchFamily="2" charset="-78"/>
              </a:rPr>
              <a:t>     1-امکان بارگذاري و اشتراكي كردن مستندات </a:t>
            </a:r>
            <a:r>
              <a:rPr lang="en-US" dirty="0" smtClean="0">
                <a:solidFill>
                  <a:schemeClr val="bg1"/>
                </a:solidFill>
                <a:cs typeface="B Zar" pitchFamily="2" charset="-78"/>
              </a:rPr>
              <a:t/>
            </a:r>
            <a:br>
              <a:rPr lang="en-US" dirty="0" smtClean="0">
                <a:solidFill>
                  <a:schemeClr val="bg1"/>
                </a:solidFill>
                <a:cs typeface="B Zar" pitchFamily="2" charset="-78"/>
              </a:rPr>
            </a:br>
            <a:r>
              <a:rPr lang="fa-IR" dirty="0" smtClean="0">
                <a:solidFill>
                  <a:schemeClr val="bg1"/>
                </a:solidFill>
                <a:cs typeface="B Zar" pitchFamily="2" charset="-78"/>
              </a:rPr>
              <a:t>2-ظاهري ساده و دوست داشتني برای معلمان و دانش آموزان </a:t>
            </a:r>
            <a:br>
              <a:rPr lang="fa-IR" dirty="0" smtClean="0">
                <a:solidFill>
                  <a:schemeClr val="bg1"/>
                </a:solidFill>
                <a:cs typeface="B Zar" pitchFamily="2" charset="-78"/>
              </a:rPr>
            </a:br>
            <a:r>
              <a:rPr lang="fa-IR" dirty="0" smtClean="0">
                <a:solidFill>
                  <a:schemeClr val="bg1"/>
                </a:solidFill>
                <a:cs typeface="B Zar" pitchFamily="2" charset="-78"/>
              </a:rPr>
              <a:t>3-مباحثه‌هاي برخط </a:t>
            </a:r>
            <a:br>
              <a:rPr lang="fa-IR" dirty="0" smtClean="0">
                <a:solidFill>
                  <a:schemeClr val="bg1"/>
                </a:solidFill>
                <a:cs typeface="B Zar" pitchFamily="2" charset="-78"/>
              </a:rPr>
            </a:br>
            <a:r>
              <a:rPr lang="fa-IR" dirty="0" smtClean="0">
                <a:solidFill>
                  <a:schemeClr val="bg1"/>
                </a:solidFill>
                <a:cs typeface="B Zar" pitchFamily="2" charset="-78"/>
              </a:rPr>
              <a:t>4-ذخیره نمره </a:t>
            </a:r>
            <a:br>
              <a:rPr lang="fa-IR" dirty="0" smtClean="0">
                <a:solidFill>
                  <a:schemeClr val="bg1"/>
                </a:solidFill>
                <a:cs typeface="B Zar" pitchFamily="2" charset="-78"/>
              </a:rPr>
            </a:br>
            <a:r>
              <a:rPr lang="fa-IR" dirty="0" smtClean="0">
                <a:solidFill>
                  <a:schemeClr val="bg1"/>
                </a:solidFill>
                <a:cs typeface="B Zar" pitchFamily="2" charset="-78"/>
              </a:rPr>
              <a:t>5-گفتگو  </a:t>
            </a:r>
            <a:br>
              <a:rPr lang="fa-IR" dirty="0" smtClean="0">
                <a:solidFill>
                  <a:schemeClr val="bg1"/>
                </a:solidFill>
                <a:cs typeface="B Zar" pitchFamily="2" charset="-78"/>
              </a:rPr>
            </a:br>
            <a:r>
              <a:rPr lang="fa-IR" dirty="0" smtClean="0">
                <a:solidFill>
                  <a:schemeClr val="bg1"/>
                </a:solidFill>
                <a:cs typeface="B Zar" pitchFamily="2" charset="-78"/>
              </a:rPr>
              <a:t>6-مرور كارهاي همكلاسان </a:t>
            </a:r>
            <a:br>
              <a:rPr lang="fa-IR" dirty="0" smtClean="0">
                <a:solidFill>
                  <a:schemeClr val="bg1"/>
                </a:solidFill>
                <a:cs typeface="B Zar" pitchFamily="2" charset="-78"/>
              </a:rPr>
            </a:br>
            <a:r>
              <a:rPr lang="fa-IR" dirty="0" smtClean="0">
                <a:solidFill>
                  <a:schemeClr val="bg1"/>
                </a:solidFill>
                <a:cs typeface="B Zar" pitchFamily="2" charset="-78"/>
              </a:rPr>
              <a:t>7-امتحانات/بررسي‌هاي برخط </a:t>
            </a:r>
            <a:br>
              <a:rPr lang="fa-IR" dirty="0" smtClean="0">
                <a:solidFill>
                  <a:schemeClr val="bg1"/>
                </a:solidFill>
                <a:cs typeface="B Zar" pitchFamily="2" charset="-78"/>
              </a:rPr>
            </a:br>
            <a:r>
              <a:rPr lang="fa-IR" dirty="0" smtClean="0">
                <a:solidFill>
                  <a:schemeClr val="bg1"/>
                </a:solidFill>
                <a:cs typeface="B Zar" pitchFamily="2" charset="-78"/>
              </a:rPr>
              <a:t>8-امكان تحويل متون به دانش آموزان </a:t>
            </a:r>
            <a:br>
              <a:rPr lang="fa-IR" dirty="0" smtClean="0">
                <a:solidFill>
                  <a:schemeClr val="bg1"/>
                </a:solidFill>
                <a:cs typeface="B Zar" pitchFamily="2" charset="-78"/>
              </a:rPr>
            </a:br>
            <a:r>
              <a:rPr lang="fa-IR" dirty="0" smtClean="0">
                <a:solidFill>
                  <a:schemeClr val="bg1"/>
                </a:solidFill>
                <a:cs typeface="B Zar" pitchFamily="2" charset="-78"/>
              </a:rPr>
              <a:t>9-گرفتن آزمون تستی و تشریحی </a:t>
            </a:r>
            <a:br>
              <a:rPr lang="fa-IR" dirty="0" smtClean="0">
                <a:solidFill>
                  <a:schemeClr val="bg1"/>
                </a:solidFill>
                <a:cs typeface="B Zar" pitchFamily="2" charset="-78"/>
              </a:rPr>
            </a:br>
            <a:r>
              <a:rPr lang="fa-IR" dirty="0" smtClean="0">
                <a:solidFill>
                  <a:schemeClr val="bg1"/>
                </a:solidFill>
                <a:cs typeface="B Zar" pitchFamily="2" charset="-78"/>
              </a:rPr>
              <a:t>10- فرهنگ نامه داخلي و سراسري </a:t>
            </a:r>
          </a:p>
          <a:p>
            <a:pPr algn="r" rtl="1">
              <a:buNone/>
            </a:pPr>
            <a:r>
              <a:rPr lang="fa-IR" dirty="0" smtClean="0">
                <a:solidFill>
                  <a:schemeClr val="bg1"/>
                </a:solidFill>
                <a:cs typeface="B Zar" pitchFamily="2" charset="-78"/>
              </a:rPr>
              <a:t> </a:t>
            </a:r>
          </a:p>
          <a:p>
            <a:pPr algn="r" rtl="1">
              <a:buNone/>
            </a:pPr>
            <a:endParaRPr lang="en-US" dirty="0" smtClean="0">
              <a:solidFill>
                <a:schemeClr val="bg1"/>
              </a:solidFill>
              <a:cs typeface="B Zar" pitchFamily="2" charset="-78"/>
            </a:endParaRPr>
          </a:p>
          <a:p>
            <a:pPr>
              <a:buNone/>
            </a:pPr>
            <a:endParaRPr lang="fa-IR" dirty="0">
              <a:solidFill>
                <a:schemeClr val="bg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fa-IR" dirty="0" smtClean="0"/>
              <a:t>راهنمای نصب مودل</a:t>
            </a:r>
            <a:endParaRPr lang="fa-IR" dirty="0"/>
          </a:p>
        </p:txBody>
      </p:sp>
      <p:sp>
        <p:nvSpPr>
          <p:cNvPr id="3" name="Content Placeholder 2"/>
          <p:cNvSpPr>
            <a:spLocks noGrp="1"/>
          </p:cNvSpPr>
          <p:nvPr>
            <p:ph idx="1"/>
          </p:nvPr>
        </p:nvSpPr>
        <p:spPr/>
        <p:txBody>
          <a:bodyPr>
            <a:normAutofit/>
          </a:bodyPr>
          <a:lstStyle/>
          <a:p>
            <a:pPr algn="r">
              <a:buNone/>
            </a:pPr>
            <a:r>
              <a:rPr lang="fa-IR" sz="2000" dirty="0" smtClean="0">
                <a:solidFill>
                  <a:schemeClr val="bg1"/>
                </a:solidFill>
              </a:rPr>
              <a:t>ابتدا وارد سایت زیر شوید و طبق شکل آن را دانلود کنید</a:t>
            </a:r>
          </a:p>
          <a:p>
            <a:pPr>
              <a:buNone/>
            </a:pPr>
            <a:r>
              <a:rPr lang="en-US" sz="2000" dirty="0" smtClean="0">
                <a:solidFill>
                  <a:schemeClr val="bg1"/>
                </a:solidFill>
              </a:rPr>
              <a:t>https://moodle.org</a:t>
            </a:r>
          </a:p>
          <a:p>
            <a:pPr algn="r">
              <a:buNone/>
            </a:pPr>
            <a:endParaRPr lang="fa-IR" sz="2000" dirty="0">
              <a:solidFill>
                <a:schemeClr val="bg1"/>
              </a:solidFill>
            </a:endParaRPr>
          </a:p>
        </p:txBody>
      </p:sp>
      <p:pic>
        <p:nvPicPr>
          <p:cNvPr id="4" name="Picture 3" descr="1.jpg"/>
          <p:cNvPicPr>
            <a:picLocks noChangeAspect="1"/>
          </p:cNvPicPr>
          <p:nvPr/>
        </p:nvPicPr>
        <p:blipFill>
          <a:blip r:embed="rId2"/>
          <a:stretch>
            <a:fillRect/>
          </a:stretch>
        </p:blipFill>
        <p:spPr>
          <a:xfrm>
            <a:off x="642910" y="2643182"/>
            <a:ext cx="8001024" cy="3448878"/>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285728"/>
            <a:ext cx="8229600" cy="4525963"/>
          </a:xfrm>
        </p:spPr>
        <p:txBody>
          <a:bodyPr>
            <a:noAutofit/>
          </a:bodyPr>
          <a:lstStyle/>
          <a:p>
            <a:pPr algn="r" rtl="1">
              <a:buNone/>
            </a:pPr>
            <a:r>
              <a:rPr lang="fa-IR" sz="2400" dirty="0" smtClean="0">
                <a:solidFill>
                  <a:schemeClr val="bg1"/>
                </a:solidFill>
                <a:cs typeface="B Nazanin" pitchFamily="2" charset="-78"/>
              </a:rPr>
              <a:t>بعد از نصب و وارد شدن به آن هر معلم باید صفحه شخصی خودش ونام دانش اموزان هر درس و نام دروس و منابع درس ها را وارد کند و یک لیست  به صورت دلخواه مانند لیست زیر ایجاد کند !!!!سپس هر دانش آموز قسمت های زیر را می بینید:</a:t>
            </a:r>
          </a:p>
          <a:p>
            <a:pPr algn="r" rtl="1"/>
            <a:r>
              <a:rPr lang="fa-IR" sz="2400" dirty="0" smtClean="0">
                <a:solidFill>
                  <a:schemeClr val="bg1"/>
                </a:solidFill>
                <a:cs typeface="B Nazanin" pitchFamily="2" charset="-78"/>
              </a:rPr>
              <a:t>مشاهده محتواي دروس</a:t>
            </a:r>
          </a:p>
          <a:p>
            <a:pPr algn="r" rtl="1"/>
            <a:r>
              <a:rPr lang="fa-IR" sz="2400" dirty="0" smtClean="0">
                <a:solidFill>
                  <a:schemeClr val="bg1"/>
                </a:solidFill>
                <a:cs typeface="B Nazanin" pitchFamily="2" charset="-78"/>
              </a:rPr>
              <a:t>مشاهده ليست دروس ثبت نامي</a:t>
            </a:r>
          </a:p>
          <a:p>
            <a:pPr algn="r" rtl="1"/>
            <a:r>
              <a:rPr lang="fa-IR" sz="2400" dirty="0" smtClean="0">
                <a:solidFill>
                  <a:schemeClr val="bg1"/>
                </a:solidFill>
                <a:cs typeface="B Nazanin" pitchFamily="2" charset="-78"/>
              </a:rPr>
              <a:t>مشاهده ليست شرکت کنندگان درس</a:t>
            </a:r>
          </a:p>
          <a:p>
            <a:pPr algn="r" rtl="1"/>
            <a:r>
              <a:rPr lang="fa-IR" sz="2400" dirty="0" smtClean="0">
                <a:solidFill>
                  <a:schemeClr val="bg1"/>
                </a:solidFill>
                <a:cs typeface="B Nazanin" pitchFamily="2" charset="-78"/>
              </a:rPr>
              <a:t>مشاهده فعاليت هاي اخير</a:t>
            </a:r>
          </a:p>
          <a:p>
            <a:pPr algn="r" rtl="1"/>
            <a:r>
              <a:rPr lang="fa-IR" sz="2400" dirty="0" smtClean="0">
                <a:solidFill>
                  <a:schemeClr val="bg1"/>
                </a:solidFill>
                <a:cs typeface="B Nazanin" pitchFamily="2" charset="-78"/>
              </a:rPr>
              <a:t>شرکت در فعاليت ها</a:t>
            </a:r>
          </a:p>
          <a:p>
            <a:pPr algn="r" rtl="1"/>
            <a:r>
              <a:rPr lang="fa-IR" sz="2400" dirty="0" smtClean="0">
                <a:solidFill>
                  <a:schemeClr val="bg1"/>
                </a:solidFill>
                <a:cs typeface="B Nazanin" pitchFamily="2" charset="-78"/>
              </a:rPr>
              <a:t>استفاده از منابع درس</a:t>
            </a:r>
          </a:p>
          <a:p>
            <a:pPr algn="r" rtl="1"/>
            <a:r>
              <a:rPr lang="fa-IR" sz="2400" dirty="0" smtClean="0">
                <a:solidFill>
                  <a:schemeClr val="bg1"/>
                </a:solidFill>
                <a:cs typeface="B Nazanin" pitchFamily="2" charset="-78"/>
              </a:rPr>
              <a:t>مشاهده نمره</a:t>
            </a:r>
          </a:p>
          <a:p>
            <a:pPr algn="r" rtl="1"/>
            <a:r>
              <a:rPr lang="fa-IR" sz="2400" dirty="0" smtClean="0">
                <a:solidFill>
                  <a:schemeClr val="bg1"/>
                </a:solidFill>
                <a:cs typeface="B Nazanin" pitchFamily="2" charset="-78"/>
              </a:rPr>
              <a:t>مکاتبات داخلي</a:t>
            </a:r>
          </a:p>
          <a:p>
            <a:pPr algn="r" rtl="1"/>
            <a:r>
              <a:rPr lang="fa-IR" sz="2400" dirty="0" smtClean="0">
                <a:solidFill>
                  <a:schemeClr val="bg1"/>
                </a:solidFill>
                <a:cs typeface="B Nazanin" pitchFamily="2" charset="-78"/>
              </a:rPr>
              <a:t>وارد شدن به آزمون</a:t>
            </a:r>
          </a:p>
          <a:p>
            <a:pPr algn="r" rtl="1"/>
            <a:r>
              <a:rPr lang="fa-IR" sz="2400" dirty="0" smtClean="0">
                <a:solidFill>
                  <a:schemeClr val="bg1"/>
                </a:solidFill>
                <a:cs typeface="B Nazanin" pitchFamily="2" charset="-78"/>
              </a:rPr>
              <a:t>البته باید به هر دانش اموز یک نام کاربری و رمزعبور اختصاص بدهیم  و با  اینکار هر دانش آموز به راحتی می تواند در مدرسه و خانه در هر زمانی به تمام منابع درسی دسترسی داشته باشد </a:t>
            </a:r>
          </a:p>
          <a:p>
            <a:pPr algn="r" rtl="1"/>
            <a:endParaRPr lang="fa-IR" sz="2400" dirty="0" smtClean="0">
              <a:solidFill>
                <a:schemeClr val="bg1"/>
              </a:solidFill>
              <a:cs typeface="B Nazanin" pitchFamily="2" charset="-78"/>
            </a:endParaRPr>
          </a:p>
          <a:p>
            <a:pPr algn="r" rtl="1"/>
            <a:endParaRPr lang="fa-IR" sz="2400" dirty="0" smtClean="0">
              <a:solidFill>
                <a:schemeClr val="bg1"/>
              </a:solidFill>
              <a:cs typeface="B Nazanin" pitchFamily="2" charset="-78"/>
            </a:endParaRPr>
          </a:p>
          <a:p>
            <a:pPr algn="r" rtl="1"/>
            <a:endParaRPr lang="fa-IR" sz="2400" dirty="0" smtClean="0">
              <a:solidFill>
                <a:schemeClr val="bg1"/>
              </a:solidFill>
              <a:cs typeface="B Nazanin" pitchFamily="2" charset="-78"/>
            </a:endParaRPr>
          </a:p>
          <a:p>
            <a:pPr>
              <a:buNone/>
            </a:pPr>
            <a:endParaRPr lang="fa-IR" sz="2400" dirty="0">
              <a:solidFill>
                <a:schemeClr val="bg1"/>
              </a:solidFill>
              <a:cs typeface="B Nazanin"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4820" y="0"/>
            <a:ext cx="4829180" cy="1143000"/>
          </a:xfrm>
        </p:spPr>
        <p:txBody>
          <a:bodyPr/>
          <a:lstStyle/>
          <a:p>
            <a:r>
              <a:rPr lang="fa-IR" dirty="0" smtClean="0">
                <a:solidFill>
                  <a:schemeClr val="bg1"/>
                </a:solidFill>
                <a:cs typeface="B Nazanin" pitchFamily="2" charset="-78"/>
              </a:rPr>
              <a:t>منابع</a:t>
            </a:r>
            <a:endParaRPr lang="en-US" dirty="0">
              <a:solidFill>
                <a:schemeClr val="bg1"/>
              </a:solidFill>
              <a:cs typeface="B Nazanin" pitchFamily="2" charset="-78"/>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solidFill>
                  <a:schemeClr val="bg1"/>
                </a:solidFill>
              </a:rPr>
              <a:t> </a:t>
            </a:r>
          </a:p>
          <a:p>
            <a:pPr>
              <a:buFont typeface="Wingdings" pitchFamily="2" charset="2"/>
              <a:buChar char="Ø"/>
            </a:pPr>
            <a:r>
              <a:rPr lang="en-US" dirty="0" smtClean="0">
                <a:solidFill>
                  <a:schemeClr val="bg1"/>
                </a:solidFill>
              </a:rPr>
              <a:t>APPLIANCE OF CLOUD COMPUTING ON E-LEARNING</a:t>
            </a:r>
          </a:p>
          <a:p>
            <a:pPr>
              <a:buNone/>
            </a:pPr>
            <a:r>
              <a:rPr lang="en-US" dirty="0" err="1" smtClean="0">
                <a:solidFill>
                  <a:schemeClr val="bg1"/>
                </a:solidFill>
              </a:rPr>
              <a:t>Bhruthari</a:t>
            </a:r>
            <a:r>
              <a:rPr lang="en-US" dirty="0" smtClean="0">
                <a:solidFill>
                  <a:schemeClr val="bg1"/>
                </a:solidFill>
              </a:rPr>
              <a:t> G. </a:t>
            </a:r>
            <a:r>
              <a:rPr lang="en-US" dirty="0" err="1" smtClean="0">
                <a:solidFill>
                  <a:schemeClr val="bg1"/>
                </a:solidFill>
              </a:rPr>
              <a:t>Pund</a:t>
            </a:r>
            <a:r>
              <a:rPr lang="en-US" dirty="0" smtClean="0">
                <a:solidFill>
                  <a:schemeClr val="bg1"/>
                </a:solidFill>
              </a:rPr>
              <a:t>*1 , </a:t>
            </a:r>
            <a:r>
              <a:rPr lang="en-US" dirty="0" err="1" smtClean="0">
                <a:solidFill>
                  <a:schemeClr val="bg1"/>
                </a:solidFill>
              </a:rPr>
              <a:t>Prajakta</a:t>
            </a:r>
            <a:r>
              <a:rPr lang="en-US" dirty="0" smtClean="0">
                <a:solidFill>
                  <a:schemeClr val="bg1"/>
                </a:solidFill>
              </a:rPr>
              <a:t> P. Deshmukh#1</a:t>
            </a:r>
          </a:p>
          <a:p>
            <a:pPr>
              <a:buNone/>
            </a:pPr>
            <a:r>
              <a:rPr lang="en-US" i="1" dirty="0" smtClean="0">
                <a:solidFill>
                  <a:schemeClr val="bg1"/>
                </a:solidFill>
              </a:rPr>
              <a:t>Prof. Ram </a:t>
            </a:r>
            <a:r>
              <a:rPr lang="en-US" i="1" dirty="0" err="1" smtClean="0">
                <a:solidFill>
                  <a:schemeClr val="bg1"/>
                </a:solidFill>
              </a:rPr>
              <a:t>Meghe</a:t>
            </a:r>
            <a:r>
              <a:rPr lang="en-US" i="1" dirty="0" smtClean="0">
                <a:solidFill>
                  <a:schemeClr val="bg1"/>
                </a:solidFill>
              </a:rPr>
              <a:t> Institute Of Technology,</a:t>
            </a:r>
            <a:endParaRPr lang="en-US" dirty="0" smtClean="0">
              <a:solidFill>
                <a:schemeClr val="bg1"/>
              </a:solidFill>
            </a:endParaRPr>
          </a:p>
          <a:p>
            <a:pPr>
              <a:buNone/>
            </a:pPr>
            <a:r>
              <a:rPr lang="en-US" i="1" dirty="0" err="1" smtClean="0">
                <a:solidFill>
                  <a:schemeClr val="bg1"/>
                </a:solidFill>
              </a:rPr>
              <a:t>Badnera</a:t>
            </a:r>
            <a:r>
              <a:rPr lang="en-US" i="1" dirty="0" smtClean="0">
                <a:solidFill>
                  <a:schemeClr val="bg1"/>
                </a:solidFill>
              </a:rPr>
              <a:t>, Amravati, </a:t>
            </a:r>
            <a:r>
              <a:rPr lang="en-US" i="1" dirty="0" err="1" smtClean="0">
                <a:solidFill>
                  <a:schemeClr val="bg1"/>
                </a:solidFill>
              </a:rPr>
              <a:t>maharashtra</a:t>
            </a:r>
            <a:r>
              <a:rPr lang="en-US" i="1" dirty="0" smtClean="0">
                <a:solidFill>
                  <a:schemeClr val="bg1"/>
                </a:solidFill>
              </a:rPr>
              <a:t>,</a:t>
            </a:r>
            <a:endParaRPr lang="en-US" dirty="0" smtClean="0">
              <a:solidFill>
                <a:schemeClr val="bg1"/>
              </a:solidFill>
            </a:endParaRPr>
          </a:p>
          <a:p>
            <a:pPr>
              <a:buNone/>
            </a:pPr>
            <a:r>
              <a:rPr lang="en-US" i="1" dirty="0" smtClean="0">
                <a:solidFill>
                  <a:schemeClr val="bg1"/>
                </a:solidFill>
              </a:rPr>
              <a:t>India: Intel visualization technology IEEE Computer Society  </a:t>
            </a:r>
            <a:r>
              <a:rPr lang="en-US" dirty="0" smtClean="0">
                <a:solidFill>
                  <a:schemeClr val="bg1"/>
                </a:solidFill>
              </a:rPr>
              <a:t>September 2012</a:t>
            </a:r>
          </a:p>
          <a:p>
            <a:pPr>
              <a:buNone/>
            </a:pPr>
            <a:r>
              <a:rPr lang="ar-SA" smtClean="0">
                <a:solidFill>
                  <a:schemeClr val="bg1"/>
                </a:solidFill>
              </a:rPr>
              <a:t> </a:t>
            </a:r>
            <a:endParaRPr lang="en-US" dirty="0" smtClean="0">
              <a:solidFill>
                <a:schemeClr val="bg1"/>
              </a:solidFill>
            </a:endParaRPr>
          </a:p>
          <a:p>
            <a:pPr>
              <a:buFont typeface="Wingdings" pitchFamily="2" charset="2"/>
              <a:buChar char="Ø"/>
            </a:pPr>
            <a:r>
              <a:rPr lang="en-US" dirty="0" smtClean="0">
                <a:solidFill>
                  <a:schemeClr val="bg1"/>
                </a:solidFill>
                <a:hlinkClick r:id="rId2"/>
              </a:rPr>
              <a:t>www.kheradedu.ir</a:t>
            </a:r>
            <a:endParaRPr lang="en-US" dirty="0" smtClean="0">
              <a:solidFill>
                <a:schemeClr val="bg1"/>
              </a:solidFill>
            </a:endParaRPr>
          </a:p>
          <a:p>
            <a:pPr>
              <a:buFont typeface="Wingdings" pitchFamily="2" charset="2"/>
              <a:buChar char="Ø"/>
            </a:pPr>
            <a:endParaRPr lang="en-US" dirty="0" smtClean="0">
              <a:solidFill>
                <a:schemeClr val="bg1"/>
              </a:solidFill>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3"/>
          </a:lnRef>
          <a:fillRef idx="3">
            <a:schemeClr val="accent3"/>
          </a:fillRef>
          <a:effectRef idx="3">
            <a:schemeClr val="accent3"/>
          </a:effectRef>
          <a:fontRef idx="minor">
            <a:schemeClr val="lt1"/>
          </a:fontRef>
        </p:style>
        <p:txBody>
          <a:bodyPr/>
          <a:lstStyle/>
          <a:p>
            <a:r>
              <a:rPr lang="fa-IR" dirty="0" smtClean="0">
                <a:solidFill>
                  <a:schemeClr val="bg1">
                    <a:lumMod val="95000"/>
                  </a:schemeClr>
                </a:solidFill>
              </a:rPr>
              <a:t>تهیه کننده:</a:t>
            </a:r>
            <a:endParaRPr lang="fa-IR" dirty="0">
              <a:solidFill>
                <a:schemeClr val="bg1">
                  <a:lumMod val="95000"/>
                </a:schemeClr>
              </a:solidFill>
            </a:endParaRPr>
          </a:p>
        </p:txBody>
      </p:sp>
      <p:sp>
        <p:nvSpPr>
          <p:cNvPr id="3" name="Content Placeholder 2"/>
          <p:cNvSpPr>
            <a:spLocks noGrp="1"/>
          </p:cNvSpPr>
          <p:nvPr>
            <p:ph idx="1"/>
          </p:nvPr>
        </p:nvSpPr>
        <p:spPr/>
        <p:txBody>
          <a:bodyPr/>
          <a:lstStyle/>
          <a:p>
            <a:pPr algn="r" rtl="1"/>
            <a:r>
              <a:rPr lang="fa-IR" dirty="0" smtClean="0">
                <a:solidFill>
                  <a:schemeClr val="bg1">
                    <a:lumMod val="95000"/>
                  </a:schemeClr>
                </a:solidFill>
                <a:cs typeface="B Nazanin" pitchFamily="2" charset="-78"/>
              </a:rPr>
              <a:t>نام </a:t>
            </a:r>
            <a:r>
              <a:rPr lang="fa-IR" dirty="0" smtClean="0">
                <a:solidFill>
                  <a:schemeClr val="bg1">
                    <a:lumMod val="95000"/>
                  </a:schemeClr>
                </a:solidFill>
                <a:cs typeface="B Nazanin" pitchFamily="2" charset="-78"/>
              </a:rPr>
              <a:t>:</a:t>
            </a:r>
            <a:endParaRPr lang="fa-IR" dirty="0" smtClean="0">
              <a:solidFill>
                <a:schemeClr val="bg1">
                  <a:lumMod val="95000"/>
                </a:schemeClr>
              </a:solidFill>
              <a:cs typeface="B Nazanin" pitchFamily="2" charset="-78"/>
            </a:endParaRPr>
          </a:p>
          <a:p>
            <a:pPr algn="r" rtl="1"/>
            <a:r>
              <a:rPr lang="fa-IR" dirty="0" smtClean="0">
                <a:solidFill>
                  <a:schemeClr val="bg1">
                    <a:lumMod val="95000"/>
                  </a:schemeClr>
                </a:solidFill>
                <a:cs typeface="B Nazanin" pitchFamily="2" charset="-78"/>
              </a:rPr>
              <a:t>استان :مرکزی</a:t>
            </a:r>
          </a:p>
          <a:p>
            <a:pPr algn="r" rtl="1"/>
            <a:r>
              <a:rPr lang="fa-IR" dirty="0" smtClean="0">
                <a:solidFill>
                  <a:schemeClr val="bg1">
                    <a:lumMod val="95000"/>
                  </a:schemeClr>
                </a:solidFill>
                <a:cs typeface="B Nazanin" pitchFamily="2" charset="-78"/>
              </a:rPr>
              <a:t>شهرستان :محلات</a:t>
            </a:r>
          </a:p>
          <a:p>
            <a:pPr algn="r" rtl="1"/>
            <a:r>
              <a:rPr lang="fa-IR" dirty="0" smtClean="0">
                <a:solidFill>
                  <a:schemeClr val="bg1">
                    <a:lumMod val="95000"/>
                  </a:schemeClr>
                </a:solidFill>
                <a:cs typeface="B Nazanin" pitchFamily="2" charset="-78"/>
              </a:rPr>
              <a:t>رشته تحصیلی: کارشناسی کامپیوتر</a:t>
            </a:r>
          </a:p>
          <a:p>
            <a:pPr algn="r" rtl="1"/>
            <a:r>
              <a:rPr lang="fa-IR" dirty="0" smtClean="0">
                <a:solidFill>
                  <a:schemeClr val="bg1">
                    <a:lumMod val="95000"/>
                  </a:schemeClr>
                </a:solidFill>
                <a:cs typeface="B Nazanin" pitchFamily="2" charset="-78"/>
              </a:rPr>
              <a:t>شماره </a:t>
            </a:r>
            <a:r>
              <a:rPr lang="en-US" smtClean="0">
                <a:solidFill>
                  <a:schemeClr val="bg1">
                    <a:lumMod val="95000"/>
                  </a:schemeClr>
                </a:solidFill>
                <a:cs typeface="B Nazanin" pitchFamily="2" charset="-78"/>
              </a:rPr>
              <a:t> </a:t>
            </a:r>
            <a:endParaRPr lang="fa-IR" dirty="0" smtClean="0">
              <a:solidFill>
                <a:schemeClr val="bg1">
                  <a:lumMod val="95000"/>
                </a:schemeClr>
              </a:solidFill>
              <a:cs typeface="B Nazanin" pitchFamily="2" charset="-78"/>
            </a:endParaRPr>
          </a:p>
          <a:p>
            <a:pPr algn="r" rtl="1"/>
            <a:r>
              <a:rPr lang="fa-IR" dirty="0" smtClean="0">
                <a:solidFill>
                  <a:schemeClr val="bg1">
                    <a:lumMod val="95000"/>
                  </a:schemeClr>
                </a:solidFill>
                <a:cs typeface="B Nazanin" pitchFamily="2" charset="-78"/>
              </a:rPr>
              <a:t>شماره تماس </a:t>
            </a:r>
            <a:r>
              <a:rPr lang="en-US" dirty="0" smtClean="0">
                <a:solidFill>
                  <a:schemeClr val="bg1">
                    <a:lumMod val="95000"/>
                  </a:schemeClr>
                </a:solidFill>
                <a:cs typeface="B Nazanin" pitchFamily="2" charset="-78"/>
              </a:rPr>
              <a:t> </a:t>
            </a:r>
            <a:endParaRPr lang="fa-IR" dirty="0">
              <a:solidFill>
                <a:schemeClr val="bg1">
                  <a:lumMod val="95000"/>
                </a:schemeClr>
              </a:solidFill>
              <a:cs typeface="B Nazanin"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500174"/>
            <a:ext cx="8229600" cy="4525963"/>
          </a:xfrm>
        </p:spPr>
        <p:txBody>
          <a:bodyPr>
            <a:normAutofit/>
          </a:bodyPr>
          <a:lstStyle/>
          <a:p>
            <a:pPr algn="r" rtl="1">
              <a:buNone/>
            </a:pPr>
            <a:r>
              <a:rPr lang="fa-IR" dirty="0" smtClean="0">
                <a:solidFill>
                  <a:schemeClr val="bg1"/>
                </a:solidFill>
                <a:cs typeface="B Nazanin" pitchFamily="2" charset="-78"/>
              </a:rPr>
              <a:t>یادگیری الکترونیک نمی تواند به صورت کامل جایگزین معلمی شود یادگیری الکترونیک تنها یک به روز سازی برای تکنولوژی، مفاهیم و ابزارها می باشد، که محتوای جدید، مفاهیم و روش هایی را برای آموزش به دست می دهد، به طوری که نقش معلمین را نمی توان جایگزین نمود.</a:t>
            </a:r>
          </a:p>
          <a:p>
            <a:pPr algn="r" rtl="1">
              <a:buNone/>
            </a:pPr>
            <a:r>
              <a:rPr lang="fa-IR" dirty="0" smtClean="0">
                <a:solidFill>
                  <a:schemeClr val="bg1"/>
                </a:solidFill>
                <a:cs typeface="B Nazanin" pitchFamily="2" charset="-78"/>
              </a:rPr>
              <a:t>و در اینده نزدیک مراکز آموزشی سعی دارند به حرکت دادن سیستم یادگیری الکترونیک به خارج از مدارس یا شرکت ها، و به داخل یک زیر ساخت محاسباتی ابر.</a:t>
            </a:r>
            <a:endParaRPr lang="en-US" dirty="0" smtClean="0">
              <a:solidFill>
                <a:schemeClr val="bg1"/>
              </a:solidFill>
              <a:cs typeface="B Nazanin" pitchFamily="2" charset="-78"/>
            </a:endParaRPr>
          </a:p>
        </p:txBody>
      </p:sp>
      <p:sp>
        <p:nvSpPr>
          <p:cNvPr id="5" name="TextBox 4"/>
          <p:cNvSpPr txBox="1"/>
          <p:nvPr/>
        </p:nvSpPr>
        <p:spPr>
          <a:xfrm>
            <a:off x="5643570" y="285728"/>
            <a:ext cx="2928958" cy="707886"/>
          </a:xfrm>
          <a:prstGeom prst="rect">
            <a:avLst/>
          </a:prstGeom>
          <a:noFill/>
        </p:spPr>
        <p:txBody>
          <a:bodyPr wrap="square" rtlCol="0">
            <a:spAutoFit/>
          </a:bodyPr>
          <a:lstStyle/>
          <a:p>
            <a:pPr algn="ctr"/>
            <a:r>
              <a:rPr lang="fa-IR" sz="4000" dirty="0" smtClean="0">
                <a:solidFill>
                  <a:schemeClr val="bg1"/>
                </a:solidFill>
                <a:cs typeface="B Nazanin" pitchFamily="2" charset="-78"/>
              </a:rPr>
              <a:t>جمع بندی</a:t>
            </a:r>
            <a:endParaRPr lang="en-US" sz="4000" dirty="0">
              <a:solidFill>
                <a:schemeClr val="bg1"/>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1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71472" y="1857364"/>
            <a:ext cx="8229600" cy="4525963"/>
          </a:xfrm>
        </p:spPr>
        <p:txBody>
          <a:bodyPr>
            <a:normAutofit fontScale="92500" lnSpcReduction="20000"/>
          </a:bodyPr>
          <a:lstStyle/>
          <a:p>
            <a:pPr algn="r" rtl="1">
              <a:buFont typeface="Wingdings" pitchFamily="2" charset="2"/>
              <a:buChar char="Ø"/>
            </a:pPr>
            <a:r>
              <a:rPr lang="fa-IR" dirty="0" smtClean="0">
                <a:solidFill>
                  <a:schemeClr val="bg1"/>
                </a:solidFill>
                <a:cs typeface="B Nazanin" pitchFamily="2" charset="-78"/>
              </a:rPr>
              <a:t>مقدمه</a:t>
            </a:r>
          </a:p>
          <a:p>
            <a:pPr lvl="1" algn="r" rtl="1">
              <a:buFont typeface="Wingdings" pitchFamily="2" charset="2"/>
              <a:buChar char="Ø"/>
            </a:pPr>
            <a:r>
              <a:rPr lang="fa-IR" dirty="0" smtClean="0">
                <a:solidFill>
                  <a:schemeClr val="bg1"/>
                </a:solidFill>
                <a:cs typeface="B Nazanin" pitchFamily="2" charset="-78"/>
              </a:rPr>
              <a:t>رایانش ابری چیست؟</a:t>
            </a:r>
          </a:p>
          <a:p>
            <a:pPr algn="r" rtl="1">
              <a:buFont typeface="Wingdings" pitchFamily="2" charset="2"/>
              <a:buChar char="Ø"/>
            </a:pPr>
            <a:r>
              <a:rPr lang="fa-IR" dirty="0" smtClean="0">
                <a:solidFill>
                  <a:schemeClr val="bg1"/>
                </a:solidFill>
                <a:cs typeface="B Nazanin" pitchFamily="2" charset="-78"/>
              </a:rPr>
              <a:t>مزایا ومعایب رایانش ابری</a:t>
            </a:r>
          </a:p>
          <a:p>
            <a:pPr algn="r" rtl="1">
              <a:buFont typeface="Wingdings" pitchFamily="2" charset="2"/>
              <a:buChar char="Ø"/>
            </a:pPr>
            <a:r>
              <a:rPr lang="fa-IR" dirty="0" smtClean="0">
                <a:solidFill>
                  <a:schemeClr val="bg1"/>
                </a:solidFill>
                <a:cs typeface="B Nazanin" pitchFamily="2" charset="-78"/>
              </a:rPr>
              <a:t>رایانش </a:t>
            </a:r>
            <a:r>
              <a:rPr lang="fa-IR" dirty="0">
                <a:solidFill>
                  <a:schemeClr val="bg1"/>
                </a:solidFill>
                <a:cs typeface="B Nazanin" pitchFamily="2" charset="-78"/>
              </a:rPr>
              <a:t>ابری</a:t>
            </a:r>
            <a:r>
              <a:rPr lang="fa-IR" dirty="0" smtClean="0">
                <a:solidFill>
                  <a:schemeClr val="bg1"/>
                </a:solidFill>
                <a:cs typeface="B Nazanin" pitchFamily="2" charset="-78"/>
              </a:rPr>
              <a:t> در اموزش الکترونیکی و</a:t>
            </a:r>
          </a:p>
          <a:p>
            <a:pPr algn="r" rtl="1">
              <a:buNone/>
            </a:pPr>
            <a:r>
              <a:rPr lang="fa-IR" dirty="0" smtClean="0">
                <a:solidFill>
                  <a:schemeClr val="bg1"/>
                </a:solidFill>
                <a:cs typeface="B Nazanin" pitchFamily="2" charset="-78"/>
              </a:rPr>
              <a:t>مزیت های آن</a:t>
            </a:r>
          </a:p>
          <a:p>
            <a:pPr marL="514350" indent="-514350" algn="r" rtl="1">
              <a:buFont typeface="Wingdings" pitchFamily="2" charset="2"/>
              <a:buChar char="Ø"/>
            </a:pPr>
            <a:r>
              <a:rPr lang="fa-IR" dirty="0" smtClean="0">
                <a:solidFill>
                  <a:schemeClr val="bg1"/>
                </a:solidFill>
                <a:cs typeface="B Nazanin" pitchFamily="2" charset="-78"/>
              </a:rPr>
              <a:t>معرفی سیستم آموزشی </a:t>
            </a:r>
            <a:r>
              <a:rPr lang="fa-IR" dirty="0" smtClean="0">
                <a:solidFill>
                  <a:srgbClr val="FF0000"/>
                </a:solidFill>
                <a:cs typeface="B Nazanin" pitchFamily="2" charset="-78"/>
              </a:rPr>
              <a:t>مودل</a:t>
            </a:r>
          </a:p>
          <a:p>
            <a:pPr marL="514350" indent="-514350" algn="r" rtl="1">
              <a:buFont typeface="Wingdings" pitchFamily="2" charset="2"/>
              <a:buChar char="Ø"/>
            </a:pPr>
            <a:r>
              <a:rPr lang="fa-IR" dirty="0">
                <a:solidFill>
                  <a:schemeClr val="bg1"/>
                </a:solidFill>
                <a:cs typeface="B Nazanin" pitchFamily="2" charset="-78"/>
              </a:rPr>
              <a:t>نمونه‌هایی از بکارگیری رایانش ابری در یادگیری </a:t>
            </a:r>
            <a:r>
              <a:rPr lang="fa-IR" dirty="0" smtClean="0">
                <a:solidFill>
                  <a:schemeClr val="bg1"/>
                </a:solidFill>
                <a:cs typeface="B Nazanin" pitchFamily="2" charset="-78"/>
              </a:rPr>
              <a:t>الکترونیکی</a:t>
            </a:r>
          </a:p>
          <a:p>
            <a:pPr marL="514350" indent="-514350" algn="r" rtl="1">
              <a:buFont typeface="Wingdings" pitchFamily="2" charset="2"/>
              <a:buChar char="Ø"/>
            </a:pPr>
            <a:r>
              <a:rPr lang="fa-IR" dirty="0" smtClean="0">
                <a:solidFill>
                  <a:schemeClr val="bg1"/>
                </a:solidFill>
                <a:cs typeface="B Nazanin" pitchFamily="2" charset="-78"/>
              </a:rPr>
              <a:t>نتیجه گیری</a:t>
            </a:r>
          </a:p>
          <a:p>
            <a:pPr marL="514350" indent="-514350" algn="r" rtl="1">
              <a:buFont typeface="Wingdings" pitchFamily="2" charset="2"/>
              <a:buChar char="Ø"/>
            </a:pPr>
            <a:r>
              <a:rPr lang="fa-IR" smtClean="0">
                <a:solidFill>
                  <a:schemeClr val="bg1"/>
                </a:solidFill>
                <a:cs typeface="B Nazanin" pitchFamily="2" charset="-78"/>
              </a:rPr>
              <a:t>منابع</a:t>
            </a:r>
            <a:r>
              <a:rPr lang="en-US" dirty="0" smtClean="0"/>
              <a:t/>
            </a:r>
            <a:br>
              <a:rPr lang="en-US" dirty="0" smtClean="0"/>
            </a:br>
            <a:endParaRPr lang="fa-IR" dirty="0" smtClean="0">
              <a:solidFill>
                <a:schemeClr val="bg1"/>
              </a:solidFill>
              <a:cs typeface="B Nazanin" pitchFamily="2" charset="-78"/>
            </a:endParaRPr>
          </a:p>
          <a:p>
            <a:pPr algn="r" rtl="1">
              <a:buFont typeface="Wingdings" pitchFamily="2" charset="2"/>
              <a:buChar char="Ø"/>
            </a:pPr>
            <a:endParaRPr lang="fa-IR" dirty="0" smtClean="0">
              <a:solidFill>
                <a:schemeClr val="bg1"/>
              </a:solidFill>
              <a:cs typeface="B Nazanin" pitchFamily="2" charset="-78"/>
            </a:endParaRPr>
          </a:p>
          <a:p>
            <a:pPr algn="r" rtl="1">
              <a:buFont typeface="Wingdings" pitchFamily="2" charset="2"/>
              <a:buChar char="Ø"/>
            </a:pPr>
            <a:endParaRPr lang="en-US" dirty="0">
              <a:solidFill>
                <a:schemeClr val="bg1"/>
              </a:solidFill>
              <a:cs typeface="B Nazanin" pitchFamily="2" charset="-78"/>
            </a:endParaRPr>
          </a:p>
        </p:txBody>
      </p:sp>
      <p:pic>
        <p:nvPicPr>
          <p:cNvPr id="4" name="Picture 3" descr="KIM-CLOUD-PROMO-PIC3.jpg"/>
          <p:cNvPicPr>
            <a:picLocks noChangeAspect="1"/>
          </p:cNvPicPr>
          <p:nvPr/>
        </p:nvPicPr>
        <p:blipFill>
          <a:blip r:embed="rId2">
            <a:clrChange>
              <a:clrFrom>
                <a:srgbClr val="FFFFFF"/>
              </a:clrFrom>
              <a:clrTo>
                <a:srgbClr val="FFFFFF">
                  <a:alpha val="0"/>
                </a:srgbClr>
              </a:clrTo>
            </a:clrChange>
          </a:blip>
          <a:stretch>
            <a:fillRect/>
          </a:stretch>
        </p:blipFill>
        <p:spPr>
          <a:xfrm>
            <a:off x="285720" y="1428736"/>
            <a:ext cx="3643338" cy="27325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1000"/>
                                        <p:tgtEl>
                                          <p:spTgt spid="3">
                                            <p:txEl>
                                              <p:pRg st="0" end="0"/>
                                            </p:tx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10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10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10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0" dur="10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5" dur="1000"/>
                                        <p:tgtEl>
                                          <p:spTgt spid="3">
                                            <p:txEl>
                                              <p:pRg st="6" end="6"/>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0" dur="1000"/>
                                        <p:tgtEl>
                                          <p:spTgt spid="3">
                                            <p:txEl>
                                              <p:pRg st="7" end="7"/>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5"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24" y="1428736"/>
            <a:ext cx="7998146" cy="5014914"/>
          </a:xfrm>
          <a:ln>
            <a:noFill/>
          </a:ln>
        </p:spPr>
        <p:txBody>
          <a:bodyPr>
            <a:noAutofit/>
          </a:bodyPr>
          <a:lstStyle/>
          <a:p>
            <a:pPr algn="just" rtl="1">
              <a:buNone/>
            </a:pPr>
            <a:r>
              <a:rPr lang="fa-IR" sz="2400" dirty="0" smtClean="0">
                <a:solidFill>
                  <a:schemeClr val="bg1"/>
                </a:solidFill>
                <a:cs typeface="B Nazanin" pitchFamily="2" charset="-78"/>
              </a:rPr>
              <a:t>منظور از رایانش ابری استفاده از منابع محاسباتی (سخت افزار و نرم افزار) از طریق یک شبکه است. به عبارت دیگر در این روش، بجای اینکه کاربر نرم افزارهای کاربردی مورد نیاز خود را بر روی کامپیوتر شخصی خود نصب کند، از طریق هر کامپیوتر متصل به شبکه خدمات مورد نیاز خود را بصورت وب سرویس دریافت می کند. در این روش فایلهای کاربر نیز بر روی سرور ذخیره شده و از هر کامپیوتر متصل به شبکه قابل دسترسی هستند. . اینترنت </a:t>
            </a:r>
            <a:r>
              <a:rPr lang="fa-IR" sz="2400" dirty="0">
                <a:solidFill>
                  <a:schemeClr val="bg1"/>
                </a:solidFill>
                <a:cs typeface="B Nazanin" pitchFamily="2" charset="-78"/>
              </a:rPr>
              <a:t>همانند یک ابر، جزئیات فنی اش را از دید کاربران مخفی نگه می </a:t>
            </a:r>
            <a:r>
              <a:rPr lang="fa-IR" sz="2400" dirty="0" smtClean="0">
                <a:solidFill>
                  <a:schemeClr val="bg1"/>
                </a:solidFill>
                <a:cs typeface="B Nazanin" pitchFamily="2" charset="-78"/>
              </a:rPr>
              <a:t>دارد</a:t>
            </a:r>
            <a:r>
              <a:rPr lang="fa-IR" sz="2400" dirty="0">
                <a:solidFill>
                  <a:schemeClr val="bg1"/>
                </a:solidFill>
                <a:cs typeface="B Nazanin" pitchFamily="2" charset="-78"/>
              </a:rPr>
              <a:t> </a:t>
            </a:r>
            <a:r>
              <a:rPr lang="fa-IR" sz="2400" dirty="0" smtClean="0">
                <a:solidFill>
                  <a:schemeClr val="bg1"/>
                </a:solidFill>
                <a:cs typeface="B Nazanin" pitchFamily="2" charset="-78"/>
              </a:rPr>
              <a:t>به همین دلیل این اسم برای این سرویس انتخاب شده.</a:t>
            </a:r>
          </a:p>
          <a:p>
            <a:pPr algn="r" rtl="1">
              <a:buNone/>
            </a:pPr>
            <a:r>
              <a:rPr lang="fa-IR" sz="2400" dirty="0" smtClean="0">
                <a:solidFill>
                  <a:schemeClr val="bg1"/>
                </a:solidFill>
                <a:cs typeface="B Nazanin" pitchFamily="2" charset="-78"/>
              </a:rPr>
              <a:t>امروزه کاربران زیادی ازرایانش ابری استفاده می کنند در حالی که خودشان شاید اطلاعی نداشته باشند مثل </a:t>
            </a:r>
            <a:r>
              <a:rPr lang="en-US" sz="2400" dirty="0" smtClean="0">
                <a:solidFill>
                  <a:schemeClr val="bg1"/>
                </a:solidFill>
                <a:cs typeface="B Nazanin" pitchFamily="2" charset="-78"/>
              </a:rPr>
              <a:t> </a:t>
            </a:r>
            <a:r>
              <a:rPr lang="en-US" sz="2400" dirty="0" err="1" smtClean="0">
                <a:solidFill>
                  <a:schemeClr val="bg1"/>
                </a:solidFill>
                <a:cs typeface="B Nazanin" pitchFamily="2" charset="-78"/>
              </a:rPr>
              <a:t>gmail,google</a:t>
            </a:r>
            <a:r>
              <a:rPr lang="en-US" sz="2400" dirty="0" smtClean="0">
                <a:solidFill>
                  <a:schemeClr val="bg1"/>
                </a:solidFill>
                <a:cs typeface="B Nazanin" pitchFamily="2" charset="-78"/>
              </a:rPr>
              <a:t> doc</a:t>
            </a:r>
            <a:endParaRPr lang="fa-IR" sz="2400" dirty="0" smtClean="0">
              <a:solidFill>
                <a:schemeClr val="bg1"/>
              </a:solidFill>
              <a:cs typeface="B Nazanin" pitchFamily="2" charset="-78"/>
            </a:endParaRPr>
          </a:p>
        </p:txBody>
      </p:sp>
      <p:sp>
        <p:nvSpPr>
          <p:cNvPr id="4" name="TextBox 3"/>
          <p:cNvSpPr txBox="1"/>
          <p:nvPr/>
        </p:nvSpPr>
        <p:spPr>
          <a:xfrm>
            <a:off x="5286380" y="285728"/>
            <a:ext cx="3357586" cy="584775"/>
          </a:xfrm>
          <a:prstGeom prst="rect">
            <a:avLst/>
          </a:prstGeom>
          <a:noFill/>
        </p:spPr>
        <p:txBody>
          <a:bodyPr wrap="square" rtlCol="0">
            <a:spAutoFit/>
          </a:bodyPr>
          <a:lstStyle/>
          <a:p>
            <a:r>
              <a:rPr lang="fa-IR" sz="3200" dirty="0" smtClean="0">
                <a:solidFill>
                  <a:schemeClr val="bg1"/>
                </a:solidFill>
                <a:cs typeface="B Nazanin" pitchFamily="2" charset="-78"/>
              </a:rPr>
              <a:t>رایانش ابری چیست ؟</a:t>
            </a:r>
            <a:endParaRPr lang="en-US" sz="3200" dirty="0">
              <a:solidFill>
                <a:schemeClr val="bg1"/>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9"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214290"/>
            <a:ext cx="4186238" cy="868346"/>
          </a:xfrm>
          <a:noFill/>
          <a:ln>
            <a:noFill/>
          </a:ln>
        </p:spPr>
        <p:style>
          <a:lnRef idx="1">
            <a:schemeClr val="accent3"/>
          </a:lnRef>
          <a:fillRef idx="3">
            <a:schemeClr val="accent3"/>
          </a:fillRef>
          <a:effectRef idx="2">
            <a:schemeClr val="accent3"/>
          </a:effectRef>
          <a:fontRef idx="minor">
            <a:schemeClr val="lt1"/>
          </a:fontRef>
        </p:style>
        <p:txBody>
          <a:bodyPr/>
          <a:lstStyle/>
          <a:p>
            <a:pPr algn="r"/>
            <a:r>
              <a:rPr lang="fa-IR" dirty="0" smtClean="0">
                <a:cs typeface="B Nazanin" pitchFamily="2" charset="-78"/>
              </a:rPr>
              <a:t>مزایا ی رایانش ابری</a:t>
            </a:r>
            <a:endParaRPr lang="en-US" dirty="0">
              <a:cs typeface="B Nazanin" pitchFamily="2" charset="-78"/>
            </a:endParaRPr>
          </a:p>
        </p:txBody>
      </p:sp>
      <p:sp>
        <p:nvSpPr>
          <p:cNvPr id="3" name="Content Placeholder 2"/>
          <p:cNvSpPr>
            <a:spLocks noGrp="1"/>
          </p:cNvSpPr>
          <p:nvPr>
            <p:ph idx="1"/>
          </p:nvPr>
        </p:nvSpPr>
        <p:spPr>
          <a:xfrm>
            <a:off x="428596" y="1500174"/>
            <a:ext cx="8229600" cy="4525963"/>
          </a:xfrm>
        </p:spPr>
        <p:txBody>
          <a:bodyPr>
            <a:normAutofit fontScale="92500"/>
          </a:bodyPr>
          <a:lstStyle/>
          <a:p>
            <a:pPr algn="r">
              <a:buNone/>
            </a:pPr>
            <a:endParaRPr lang="fa-IR" dirty="0" smtClean="0">
              <a:solidFill>
                <a:schemeClr val="bg1"/>
              </a:solidFill>
              <a:cs typeface="B Nazanin" pitchFamily="2" charset="-78"/>
            </a:endParaRPr>
          </a:p>
          <a:p>
            <a:pPr algn="r" rtl="1">
              <a:buFont typeface="Wingdings" pitchFamily="2" charset="2"/>
              <a:buChar char="Ø"/>
            </a:pPr>
            <a:r>
              <a:rPr lang="ar-SA" dirty="0" smtClean="0">
                <a:solidFill>
                  <a:schemeClr val="bg1"/>
                </a:solidFill>
                <a:cs typeface="B Nazanin" pitchFamily="2" charset="-78"/>
              </a:rPr>
              <a:t>نقص و خرابی را کمتر می‌کند</a:t>
            </a:r>
            <a:r>
              <a:rPr lang="fa-IR" dirty="0" smtClean="0">
                <a:solidFill>
                  <a:schemeClr val="bg1"/>
                </a:solidFill>
                <a:cs typeface="B Nazanin" pitchFamily="2" charset="-78"/>
              </a:rPr>
              <a:t>.</a:t>
            </a:r>
          </a:p>
          <a:p>
            <a:pPr algn="r" rtl="1">
              <a:buFont typeface="Wingdings" pitchFamily="2" charset="2"/>
              <a:buChar char="Ø"/>
            </a:pPr>
            <a:r>
              <a:rPr lang="fa-IR" dirty="0" smtClean="0">
                <a:solidFill>
                  <a:schemeClr val="bg1"/>
                </a:solidFill>
                <a:cs typeface="B Nazanin" pitchFamily="2" charset="-78"/>
              </a:rPr>
              <a:t>با هر وسیله که</a:t>
            </a:r>
            <a:r>
              <a:rPr lang="ar-SA" dirty="0" smtClean="0">
                <a:solidFill>
                  <a:schemeClr val="bg1"/>
                </a:solidFill>
                <a:cs typeface="B Nazanin" pitchFamily="2" charset="-78"/>
              </a:rPr>
              <a:t> </a:t>
            </a:r>
            <a:r>
              <a:rPr lang="fa-IR" dirty="0" smtClean="0">
                <a:solidFill>
                  <a:schemeClr val="bg1"/>
                </a:solidFill>
                <a:cs typeface="B Nazanin" pitchFamily="2" charset="-78"/>
              </a:rPr>
              <a:t> به اینترنت وصل شود به آن دسترسی داریم</a:t>
            </a:r>
          </a:p>
          <a:p>
            <a:pPr algn="r" rtl="1">
              <a:buFont typeface="Wingdings" pitchFamily="2" charset="2"/>
              <a:buChar char="Ø"/>
            </a:pPr>
            <a:r>
              <a:rPr lang="ar-SA" dirty="0" smtClean="0">
                <a:solidFill>
                  <a:schemeClr val="bg1"/>
                </a:solidFill>
                <a:cs typeface="B Nazanin" pitchFamily="2" charset="-78"/>
              </a:rPr>
              <a:t>با هر نوع برنامه‌ای سازگاری دارد</a:t>
            </a:r>
            <a:r>
              <a:rPr lang="fa-IR" dirty="0" smtClean="0">
                <a:solidFill>
                  <a:schemeClr val="bg1"/>
                </a:solidFill>
                <a:cs typeface="B Nazanin" pitchFamily="2" charset="-78"/>
              </a:rPr>
              <a:t>.</a:t>
            </a:r>
          </a:p>
          <a:p>
            <a:pPr algn="r" rtl="1">
              <a:buFont typeface="Wingdings" pitchFamily="2" charset="2"/>
              <a:buChar char="Ø"/>
            </a:pPr>
            <a:r>
              <a:rPr lang="ar-SA" dirty="0" smtClean="0">
                <a:solidFill>
                  <a:schemeClr val="bg1"/>
                </a:solidFill>
                <a:cs typeface="B Nazanin" pitchFamily="2" charset="-78"/>
              </a:rPr>
              <a:t>می‌توان با استفاده از آن</a:t>
            </a:r>
            <a:r>
              <a:rPr lang="fa-IR" dirty="0" smtClean="0">
                <a:solidFill>
                  <a:schemeClr val="bg1"/>
                </a:solidFill>
                <a:cs typeface="B Nazanin" pitchFamily="2" charset="-78"/>
              </a:rPr>
              <a:t> خرابی کارگاههای کامپیوتر را کمتر کرد.</a:t>
            </a:r>
          </a:p>
          <a:p>
            <a:pPr algn="r" rtl="1">
              <a:buFont typeface="Wingdings" pitchFamily="2" charset="2"/>
              <a:buChar char="Ø"/>
            </a:pPr>
            <a:r>
              <a:rPr lang="ar-SA" dirty="0" smtClean="0">
                <a:solidFill>
                  <a:schemeClr val="bg1"/>
                </a:solidFill>
                <a:cs typeface="B Nazanin" pitchFamily="2" charset="-78"/>
              </a:rPr>
              <a:t>مقیاس پذیری</a:t>
            </a:r>
            <a:r>
              <a:rPr lang="fa-IR" dirty="0" smtClean="0">
                <a:solidFill>
                  <a:schemeClr val="bg1"/>
                </a:solidFill>
                <a:cs typeface="B Nazanin" pitchFamily="2" charset="-78"/>
              </a:rPr>
              <a:t> و گسترش پذیری بالا</a:t>
            </a:r>
          </a:p>
          <a:p>
            <a:pPr marL="274320" indent="-274320" algn="r" rtl="1" fontAlgn="auto">
              <a:spcAft>
                <a:spcPts val="0"/>
              </a:spcAft>
              <a:buFont typeface="Wingdings" pitchFamily="2" charset="2"/>
              <a:buChar char="Ø"/>
              <a:defRPr/>
            </a:pPr>
            <a:r>
              <a:rPr lang="fa-IR" dirty="0" smtClean="0">
                <a:solidFill>
                  <a:schemeClr val="bg1"/>
                </a:solidFill>
                <a:latin typeface="Times New Roman" pitchFamily="18" charset="0"/>
                <a:ea typeface="SimSun" pitchFamily="2" charset="-122"/>
                <a:cs typeface="B Nazanin" pitchFamily="2" charset="-78"/>
              </a:rPr>
              <a:t>عدم نیاز به سرمایه گذاری زیاد برای خرید کامپیوتر های گرانتر</a:t>
            </a:r>
          </a:p>
          <a:p>
            <a:pPr marL="274320" indent="-274320" algn="r" rtl="1" fontAlgn="auto">
              <a:spcAft>
                <a:spcPts val="0"/>
              </a:spcAft>
              <a:buNone/>
              <a:defRPr/>
            </a:pPr>
            <a:r>
              <a:rPr lang="fa-IR" dirty="0" smtClean="0">
                <a:solidFill>
                  <a:schemeClr val="bg1"/>
                </a:solidFill>
                <a:latin typeface="Times New Roman" pitchFamily="18" charset="0"/>
                <a:ea typeface="SimSun" pitchFamily="2" charset="-122"/>
                <a:cs typeface="B Nazanin" pitchFamily="2" charset="-78"/>
              </a:rPr>
              <a:t>و سخت افزار های پیچده </a:t>
            </a:r>
          </a:p>
          <a:p>
            <a:pPr algn="r" rtl="1">
              <a:buFont typeface="Wingdings" pitchFamily="2" charset="2"/>
              <a:buChar char="Ø"/>
            </a:pP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500"/>
                                        <p:tgtEl>
                                          <p:spTgt spid="3">
                                            <p:txEl>
                                              <p:pRg st="1" end="1"/>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0" dur="500"/>
                                        <p:tgtEl>
                                          <p:spTgt spid="3">
                                            <p:txEl>
                                              <p:pRg st="3" end="3"/>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3" dur="500"/>
                                        <p:tgtEl>
                                          <p:spTgt spid="3">
                                            <p:txEl>
                                              <p:pRg st="4" end="4"/>
                                            </p:txEl>
                                          </p:spTgt>
                                        </p:tgtEl>
                                      </p:cBhvr>
                                    </p:animEffect>
                                  </p:childTnLst>
                                </p:cTn>
                              </p:par>
                              <p:par>
                                <p:cTn id="24" presetID="14"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6" dur="500"/>
                                        <p:tgtEl>
                                          <p:spTgt spid="3">
                                            <p:txEl>
                                              <p:pRg st="5" end="5"/>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randombar(horizontal)">
                                      <p:cBhvr>
                                        <p:cTn id="29" dur="500"/>
                                        <p:tgtEl>
                                          <p:spTgt spid="3">
                                            <p:txEl>
                                              <p:pRg st="6" end="6"/>
                                            </p:txEl>
                                          </p:spTgt>
                                        </p:tgtEl>
                                      </p:cBhvr>
                                    </p:animEffect>
                                  </p:childTnLst>
                                </p:cTn>
                              </p:par>
                              <p:par>
                                <p:cTn id="30" presetID="14" presetClass="entr" presetSubtype="1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57752" y="0"/>
            <a:ext cx="3786214" cy="1143000"/>
          </a:xfrm>
          <a:noFill/>
          <a:ln>
            <a:noFill/>
          </a:ln>
        </p:spPr>
        <p:style>
          <a:lnRef idx="1">
            <a:schemeClr val="accent3"/>
          </a:lnRef>
          <a:fillRef idx="3">
            <a:schemeClr val="accent3"/>
          </a:fillRef>
          <a:effectRef idx="2">
            <a:schemeClr val="accent3"/>
          </a:effectRef>
          <a:fontRef idx="minor">
            <a:schemeClr val="lt1"/>
          </a:fontRef>
        </p:style>
        <p:txBody>
          <a:bodyPr/>
          <a:lstStyle/>
          <a:p>
            <a:pPr algn="ctr"/>
            <a:r>
              <a:rPr lang="fa-IR" dirty="0" smtClean="0">
                <a:cs typeface="B Nazanin" pitchFamily="2" charset="-78"/>
              </a:rPr>
              <a:t>معایب رایانش ابری</a:t>
            </a:r>
            <a:endParaRPr lang="en-US" dirty="0">
              <a:cs typeface="B Nazanin" pitchFamily="2" charset="-78"/>
            </a:endParaRPr>
          </a:p>
        </p:txBody>
      </p:sp>
      <p:sp>
        <p:nvSpPr>
          <p:cNvPr id="3" name="Content Placeholder 2"/>
          <p:cNvSpPr>
            <a:spLocks noGrp="1"/>
          </p:cNvSpPr>
          <p:nvPr>
            <p:ph idx="1"/>
          </p:nvPr>
        </p:nvSpPr>
        <p:spPr/>
        <p:txBody>
          <a:bodyPr>
            <a:normAutofit/>
          </a:bodyPr>
          <a:lstStyle/>
          <a:p>
            <a:pPr algn="r">
              <a:buNone/>
            </a:pPr>
            <a:endParaRPr lang="fa-IR" dirty="0" smtClean="0">
              <a:cs typeface="B Nazanin" pitchFamily="2" charset="-78"/>
            </a:endParaRPr>
          </a:p>
          <a:p>
            <a:pPr algn="r" rtl="1">
              <a:buFont typeface="Wingdings" pitchFamily="2" charset="2"/>
              <a:buChar char="Ø"/>
            </a:pPr>
            <a:r>
              <a:rPr lang="ar-SA" dirty="0" smtClean="0">
                <a:solidFill>
                  <a:schemeClr val="bg1"/>
                </a:solidFill>
                <a:cs typeface="B Nazanin" pitchFamily="2" charset="-78"/>
              </a:rPr>
              <a:t>خطراتی از قبیل از دست دادن سرویس ها در صورت ایجاد مشکل و از کار افتادن سرویس های ارائه دهنده </a:t>
            </a:r>
            <a:endParaRPr lang="fa-IR" dirty="0" smtClean="0">
              <a:solidFill>
                <a:schemeClr val="bg1"/>
              </a:solidFill>
              <a:cs typeface="B Nazanin" pitchFamily="2" charset="-78"/>
            </a:endParaRPr>
          </a:p>
          <a:p>
            <a:pPr algn="r" rtl="1">
              <a:buFont typeface="Wingdings" pitchFamily="2" charset="2"/>
              <a:buChar char="Ø"/>
            </a:pPr>
            <a:r>
              <a:rPr lang="fa-IR" dirty="0" smtClean="0">
                <a:solidFill>
                  <a:schemeClr val="bg1"/>
                </a:solidFill>
                <a:cs typeface="B Nazanin" pitchFamily="2" charset="-78"/>
              </a:rPr>
              <a:t>ممکن است در جایی بخواهیم از اسنادمان استفاده کنیم ولی به اینترنت متصل  نباشیم</a:t>
            </a:r>
            <a:endParaRPr lang="en-US" dirty="0" smtClean="0">
              <a:solidFill>
                <a:schemeClr val="bg1"/>
              </a:solidFill>
              <a:cs typeface="B Nazanin" pitchFamily="2" charset="-78"/>
            </a:endParaRPr>
          </a:p>
          <a:p>
            <a:pPr algn="r">
              <a:buNone/>
            </a:pPr>
            <a:endParaRPr lang="en-US" dirty="0">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4" dur="10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9"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500306"/>
            <a:ext cx="8229600" cy="1419228"/>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3"/>
          </a:lnRef>
          <a:fillRef idx="3">
            <a:schemeClr val="accent3"/>
          </a:fillRef>
          <a:effectRef idx="2">
            <a:schemeClr val="accent3"/>
          </a:effectRef>
          <a:fontRef idx="minor">
            <a:schemeClr val="lt1"/>
          </a:fontRef>
        </p:style>
        <p:txBody>
          <a:bodyPr>
            <a:normAutofit/>
          </a:bodyPr>
          <a:lstStyle/>
          <a:p>
            <a:pPr algn="ctr"/>
            <a:r>
              <a:rPr lang="fa-IR" b="1" dirty="0" smtClean="0">
                <a:effectLst/>
                <a:latin typeface="Times New Roman" pitchFamily="18" charset="0"/>
                <a:ea typeface="SimSun" pitchFamily="2" charset="-122"/>
                <a:cs typeface="B Nazanin" pitchFamily="2" charset="-78"/>
              </a:rPr>
              <a:t>رایانش ابری  و آموزش الکترونیکی</a:t>
            </a:r>
            <a:endParaRPr lang="en-US" dirty="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1878" y="214290"/>
            <a:ext cx="5472122" cy="1143000"/>
          </a:xfrm>
          <a:noFill/>
          <a:ln>
            <a:noFill/>
          </a:ln>
        </p:spPr>
        <p:style>
          <a:lnRef idx="1">
            <a:schemeClr val="accent3"/>
          </a:lnRef>
          <a:fillRef idx="3">
            <a:schemeClr val="accent3"/>
          </a:fillRef>
          <a:effectRef idx="2">
            <a:schemeClr val="accent3"/>
          </a:effectRef>
          <a:fontRef idx="minor">
            <a:schemeClr val="lt1"/>
          </a:fontRef>
        </p:style>
        <p:txBody>
          <a:bodyPr>
            <a:normAutofit/>
          </a:bodyPr>
          <a:lstStyle/>
          <a:p>
            <a:pPr algn="r"/>
            <a:r>
              <a:rPr lang="fa-IR" sz="3600" dirty="0" smtClean="0">
                <a:cs typeface="B Nazanin" pitchFamily="2" charset="-78"/>
              </a:rPr>
              <a:t>آموزش های الکترونیکی امروزی </a:t>
            </a:r>
            <a:endParaRPr lang="en-US" sz="3600" dirty="0">
              <a:cs typeface="B Nazanin" pitchFamily="2" charset="-78"/>
            </a:endParaRPr>
          </a:p>
        </p:txBody>
      </p:sp>
      <p:sp>
        <p:nvSpPr>
          <p:cNvPr id="3" name="Content Placeholder 2"/>
          <p:cNvSpPr>
            <a:spLocks noGrp="1"/>
          </p:cNvSpPr>
          <p:nvPr>
            <p:ph idx="1"/>
          </p:nvPr>
        </p:nvSpPr>
        <p:spPr>
          <a:xfrm>
            <a:off x="428596" y="1500174"/>
            <a:ext cx="8229600" cy="4525963"/>
          </a:xfrm>
        </p:spPr>
        <p:txBody>
          <a:bodyPr>
            <a:normAutofit fontScale="85000" lnSpcReduction="20000"/>
          </a:bodyPr>
          <a:lstStyle/>
          <a:p>
            <a:pPr algn="r" rtl="1">
              <a:buNone/>
            </a:pPr>
            <a:r>
              <a:rPr lang="fa-IR" dirty="0" smtClean="0">
                <a:solidFill>
                  <a:schemeClr val="bg2">
                    <a:lumMod val="50000"/>
                  </a:schemeClr>
                </a:solidFill>
                <a:latin typeface="Times New Roman" pitchFamily="18" charset="0"/>
                <a:ea typeface="SimSun" pitchFamily="2" charset="-122"/>
                <a:cs typeface="B Nazanin" pitchFamily="2" charset="-78"/>
              </a:rPr>
              <a:t> </a:t>
            </a:r>
            <a:r>
              <a:rPr lang="fa-IR" sz="2800" dirty="0" smtClean="0">
                <a:solidFill>
                  <a:schemeClr val="bg1"/>
                </a:solidFill>
                <a:latin typeface="Times New Roman" pitchFamily="18" charset="0"/>
                <a:ea typeface="SimSun" pitchFamily="2" charset="-122"/>
                <a:cs typeface="B Nazanin" pitchFamily="2" charset="-78"/>
              </a:rPr>
              <a:t>آموزش الکترونیکی که در مدارس و در سطح دانشگاهها انجام می شود  مشکلاتی دارد که باعث شده این مراکز به سمت آموزش الکترونیکی با استفاده از رایانش بروند .مشکلاتی مانند :</a:t>
            </a:r>
          </a:p>
          <a:p>
            <a:pPr algn="r" rtl="1">
              <a:buFont typeface="Wingdings" pitchFamily="2" charset="2"/>
              <a:buChar char="v"/>
            </a:pPr>
            <a:r>
              <a:rPr lang="fa-IR" sz="2800" dirty="0" smtClean="0">
                <a:solidFill>
                  <a:schemeClr val="bg1"/>
                </a:solidFill>
                <a:latin typeface="Times New Roman" pitchFamily="18" charset="0"/>
                <a:ea typeface="SimSun" pitchFamily="2" charset="-122"/>
                <a:cs typeface="B Nazanin" pitchFamily="2" charset="-78"/>
              </a:rPr>
              <a:t>این سیستم ها، در سطح زیرساخت، گسترش پذیری  کمی دارند.و گسترش دادن آنها هزینه زیادی برای این مراکز دارد.</a:t>
            </a:r>
            <a:endParaRPr lang="fa-IR" sz="2800" dirty="0" smtClean="0">
              <a:solidFill>
                <a:schemeClr val="bg1"/>
              </a:solidFill>
              <a:cs typeface="B Nazanin" pitchFamily="2" charset="-78"/>
            </a:endParaRPr>
          </a:p>
          <a:p>
            <a:pPr marL="273050" lvl="1" algn="r" rtl="1">
              <a:lnSpc>
                <a:spcPct val="140000"/>
              </a:lnSpc>
              <a:buFont typeface="Wingdings" pitchFamily="2" charset="2"/>
              <a:buChar char="v"/>
            </a:pPr>
            <a:r>
              <a:rPr lang="fa-IR" dirty="0" smtClean="0">
                <a:solidFill>
                  <a:schemeClr val="bg1"/>
                </a:solidFill>
                <a:latin typeface="Times New Roman" pitchFamily="18" charset="0"/>
                <a:cs typeface="B Nazanin" pitchFamily="2" charset="-78"/>
              </a:rPr>
              <a:t>نمی توانیم از منابع همیشه استفاده کنیم مثلا در طول شب ویا در تعطیلات</a:t>
            </a:r>
          </a:p>
          <a:p>
            <a:pPr marL="273050" lvl="1" algn="r" rtl="1">
              <a:lnSpc>
                <a:spcPct val="140000"/>
              </a:lnSpc>
              <a:buFont typeface="Wingdings" pitchFamily="2" charset="2"/>
              <a:buChar char="v"/>
            </a:pPr>
            <a:r>
              <a:rPr lang="fa-IR" dirty="0" smtClean="0">
                <a:solidFill>
                  <a:schemeClr val="bg1"/>
                </a:solidFill>
                <a:latin typeface="Times New Roman" pitchFamily="18" charset="0"/>
                <a:cs typeface="B Nazanin" pitchFamily="2" charset="-78"/>
              </a:rPr>
              <a:t>هزینه های نگهداری سایت و سیستم های کامپیوتری، نصب و پشتیبانی فنی از بسته های نرم افزاری هم برای این مراکز هزینه دارد .</a:t>
            </a:r>
          </a:p>
          <a:p>
            <a:pPr marL="273050" lvl="1" algn="r" rtl="1">
              <a:lnSpc>
                <a:spcPct val="140000"/>
              </a:lnSpc>
              <a:buFont typeface="Wingdings" pitchFamily="2" charset="2"/>
              <a:buChar char="v"/>
            </a:pPr>
            <a:r>
              <a:rPr lang="ar-SA" dirty="0" smtClean="0">
                <a:solidFill>
                  <a:schemeClr val="bg1"/>
                </a:solidFill>
                <a:cs typeface="B Nazanin" pitchFamily="2" charset="-78"/>
              </a:rPr>
              <a:t>در وضعیت  </a:t>
            </a:r>
            <a:r>
              <a:rPr lang="fa-IR" dirty="0" smtClean="0">
                <a:solidFill>
                  <a:schemeClr val="bg1"/>
                </a:solidFill>
                <a:cs typeface="B Nazanin" pitchFamily="2" charset="-78"/>
              </a:rPr>
              <a:t>آ</a:t>
            </a:r>
            <a:r>
              <a:rPr lang="ar-SA" dirty="0" smtClean="0">
                <a:solidFill>
                  <a:schemeClr val="bg1"/>
                </a:solidFill>
                <a:cs typeface="B Nazanin" pitchFamily="2" charset="-78"/>
              </a:rPr>
              <a:t>مو</a:t>
            </a:r>
            <a:r>
              <a:rPr lang="fa-IR" dirty="0" smtClean="0">
                <a:solidFill>
                  <a:schemeClr val="bg1"/>
                </a:solidFill>
                <a:cs typeface="B Nazanin" pitchFamily="2" charset="-78"/>
              </a:rPr>
              <a:t>ز</a:t>
            </a:r>
            <a:r>
              <a:rPr lang="ar-SA" dirty="0" smtClean="0">
                <a:solidFill>
                  <a:schemeClr val="bg1"/>
                </a:solidFill>
                <a:cs typeface="B Nazanin" pitchFamily="2" charset="-78"/>
              </a:rPr>
              <a:t>ش الکترونیکی مبتنی بروب متداول ،  ساخت سیستم  و حفظ ونگهداریش در  داخل موسسات  آموزشی و شرکتهای مربوطه صورت میپذیرد  که  منجر به  مشکلات زیادی خواهدشد .</a:t>
            </a:r>
            <a:endParaRPr lang="en-US" dirty="0">
              <a:solidFill>
                <a:schemeClr val="bg1"/>
              </a:solidFill>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linds(horizontal)">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blinds(horizontal)">
                                      <p:cBhvr>
                                        <p:cTn id="19" dur="1000"/>
                                        <p:tgtEl>
                                          <p:spTgt spid="3">
                                            <p:txEl>
                                              <p:pRg st="1" end="1"/>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linds(horizontal)">
                                      <p:cBhvr>
                                        <p:cTn id="22" dur="1000"/>
                                        <p:tgtEl>
                                          <p:spTgt spid="3">
                                            <p:txEl>
                                              <p:pRg st="2" end="2"/>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blinds(horizontal)">
                                      <p:cBhvr>
                                        <p:cTn id="25" dur="1000"/>
                                        <p:tgtEl>
                                          <p:spTgt spid="3">
                                            <p:txEl>
                                              <p:pRg st="3" end="3"/>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blinds(horizontal)">
                                      <p:cBhvr>
                                        <p:cTn id="28"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3">
            <a:schemeClr val="accent3"/>
          </a:fillRef>
          <a:effectRef idx="2">
            <a:schemeClr val="accent3"/>
          </a:effectRef>
          <a:fontRef idx="minor">
            <a:schemeClr val="lt1"/>
          </a:fontRef>
        </p:style>
        <p:txBody>
          <a:bodyPr>
            <a:normAutofit fontScale="90000"/>
          </a:bodyPr>
          <a:lstStyle/>
          <a:p>
            <a:pPr algn="ctr"/>
            <a:r>
              <a:rPr lang="fa-IR" dirty="0" smtClean="0">
                <a:solidFill>
                  <a:schemeClr val="bg1">
                    <a:lumMod val="95000"/>
                  </a:schemeClr>
                </a:solidFill>
              </a:rPr>
              <a:t>برتری های رایانش ابری در آموزش الکترونیکی</a:t>
            </a:r>
            <a:endParaRPr lang="en-US" dirty="0">
              <a:solidFill>
                <a:schemeClr val="bg1">
                  <a:lumMod val="95000"/>
                </a:schemeClr>
              </a:solidFill>
            </a:endParaRPr>
          </a:p>
        </p:txBody>
      </p:sp>
      <p:sp>
        <p:nvSpPr>
          <p:cNvPr id="3" name="Content Placeholder 2"/>
          <p:cNvSpPr>
            <a:spLocks noGrp="1"/>
          </p:cNvSpPr>
          <p:nvPr>
            <p:ph idx="1"/>
          </p:nvPr>
        </p:nvSpPr>
        <p:spPr/>
        <p:txBody>
          <a:bodyPr>
            <a:normAutofit fontScale="85000" lnSpcReduction="20000"/>
          </a:bodyPr>
          <a:lstStyle/>
          <a:p>
            <a:pPr algn="r" rtl="1">
              <a:buFont typeface="Wingdings" pitchFamily="2" charset="2"/>
              <a:buChar char="Ø"/>
            </a:pPr>
            <a:r>
              <a:rPr lang="ar-SA" dirty="0" smtClean="0">
                <a:solidFill>
                  <a:schemeClr val="bg1"/>
                </a:solidFill>
                <a:cs typeface="B Nazanin" pitchFamily="2" charset="-78"/>
              </a:rPr>
              <a:t> این فناوری</a:t>
            </a:r>
            <a:r>
              <a:rPr lang="en-US" dirty="0" smtClean="0">
                <a:solidFill>
                  <a:schemeClr val="bg1"/>
                </a:solidFill>
                <a:cs typeface="B Nazanin" pitchFamily="2" charset="-78"/>
              </a:rPr>
              <a:t> </a:t>
            </a:r>
            <a:r>
              <a:rPr lang="fa-IR" dirty="0" smtClean="0">
                <a:solidFill>
                  <a:schemeClr val="bg1"/>
                </a:solidFill>
                <a:cs typeface="B Nazanin" pitchFamily="2" charset="-78"/>
              </a:rPr>
              <a:t>انعطاف پذیر</a:t>
            </a:r>
            <a:r>
              <a:rPr lang="ar-SA" dirty="0" smtClean="0">
                <a:solidFill>
                  <a:schemeClr val="bg1"/>
                </a:solidFill>
                <a:cs typeface="B Nazanin" pitchFamily="2" charset="-78"/>
              </a:rPr>
              <a:t> است.</a:t>
            </a:r>
            <a:endParaRPr lang="fa-IR" dirty="0" smtClean="0">
              <a:solidFill>
                <a:schemeClr val="bg1"/>
              </a:solidFill>
              <a:cs typeface="B Nazanin" pitchFamily="2" charset="-78"/>
            </a:endParaRPr>
          </a:p>
          <a:p>
            <a:pPr lvl="1" algn="r" rtl="1"/>
            <a:r>
              <a:rPr lang="fa-IR" dirty="0" smtClean="0">
                <a:solidFill>
                  <a:schemeClr val="accent1">
                    <a:lumMod val="50000"/>
                  </a:schemeClr>
                </a:solidFill>
                <a:cs typeface="B Nazanin" pitchFamily="2" charset="-78"/>
              </a:rPr>
              <a:t>کاربران </a:t>
            </a:r>
            <a:r>
              <a:rPr lang="ar-SA" dirty="0" smtClean="0">
                <a:solidFill>
                  <a:schemeClr val="accent1">
                    <a:lumMod val="50000"/>
                  </a:schemeClr>
                </a:solidFill>
                <a:cs typeface="B Nazanin" pitchFamily="2" charset="-78"/>
              </a:rPr>
              <a:t>می‌توانند به فایل‌ها و اطلاعاتشان هر وقت که نیاز دارند دسترسی پیدا کنند حتی زمانی که از راه دور کار می کنند یا اینکه خارج از محل کارشان</a:t>
            </a:r>
            <a:r>
              <a:rPr lang="fa-IR" dirty="0" smtClean="0">
                <a:solidFill>
                  <a:schemeClr val="accent1">
                    <a:lumMod val="50000"/>
                  </a:schemeClr>
                </a:solidFill>
                <a:cs typeface="B Nazanin" pitchFamily="2" charset="-78"/>
              </a:rPr>
              <a:t> یا زندگیشان </a:t>
            </a:r>
            <a:r>
              <a:rPr lang="ar-SA" dirty="0" smtClean="0">
                <a:solidFill>
                  <a:schemeClr val="accent1">
                    <a:lumMod val="50000"/>
                  </a:schemeClr>
                </a:solidFill>
                <a:cs typeface="B Nazanin" pitchFamily="2" charset="-78"/>
              </a:rPr>
              <a:t> هستند. تا زمانی که کار</a:t>
            </a:r>
            <a:r>
              <a:rPr lang="fa-IR" dirty="0" smtClean="0">
                <a:solidFill>
                  <a:schemeClr val="accent1">
                    <a:lumMod val="50000"/>
                  </a:schemeClr>
                </a:solidFill>
                <a:cs typeface="B Nazanin" pitchFamily="2" charset="-78"/>
              </a:rPr>
              <a:t>بران</a:t>
            </a:r>
            <a:r>
              <a:rPr lang="ar-SA" dirty="0" smtClean="0">
                <a:solidFill>
                  <a:schemeClr val="accent1">
                    <a:lumMod val="50000"/>
                  </a:schemeClr>
                </a:solidFill>
                <a:cs typeface="B Nazanin" pitchFamily="2" charset="-78"/>
              </a:rPr>
              <a:t> به اینترنت وصل هستند</a:t>
            </a:r>
            <a:r>
              <a:rPr lang="fa-IR" dirty="0" smtClean="0">
                <a:solidFill>
                  <a:schemeClr val="accent1">
                    <a:lumMod val="50000"/>
                  </a:schemeClr>
                </a:solidFill>
                <a:cs typeface="B Nazanin" pitchFamily="2" charset="-78"/>
              </a:rPr>
              <a:t>می توانند از این آموزش استفاده کنند .</a:t>
            </a:r>
          </a:p>
          <a:p>
            <a:pPr algn="r" rtl="1">
              <a:buFont typeface="Wingdings" pitchFamily="2" charset="2"/>
              <a:buChar char="Ø"/>
            </a:pPr>
            <a:r>
              <a:rPr lang="ar-SA" dirty="0" smtClean="0">
                <a:solidFill>
                  <a:schemeClr val="bg1"/>
                </a:solidFill>
                <a:cs typeface="B Nazanin" pitchFamily="2" charset="-78"/>
              </a:rPr>
              <a:t> </a:t>
            </a:r>
            <a:r>
              <a:rPr lang="fa-IR" dirty="0" smtClean="0">
                <a:solidFill>
                  <a:schemeClr val="bg1"/>
                </a:solidFill>
                <a:cs typeface="B Nazanin" pitchFamily="2" charset="-78"/>
              </a:rPr>
              <a:t>عدم نیاز به نرم افزار خاص در سمت کاربر، و صرف هزینه های نصب و نگهداری نرم افزار، و مدیریت و بکارگیری سرور</a:t>
            </a:r>
          </a:p>
          <a:p>
            <a:pPr lvl="1" algn="r" rtl="1"/>
            <a:r>
              <a:rPr lang="fa-IR" dirty="0" smtClean="0">
                <a:solidFill>
                  <a:schemeClr val="accent1">
                    <a:lumMod val="50000"/>
                  </a:schemeClr>
                </a:solidFill>
                <a:cs typeface="B Nazanin" pitchFamily="2" charset="-78"/>
              </a:rPr>
              <a:t>لازم نیست که مدیر سایت بر روی هر کامپیوتر نرم افزار نصب کند و</a:t>
            </a:r>
            <a:r>
              <a:rPr lang="ar-SA" dirty="0" smtClean="0">
                <a:solidFill>
                  <a:schemeClr val="accent1">
                    <a:lumMod val="50000"/>
                  </a:schemeClr>
                </a:solidFill>
                <a:cs typeface="B Nazanin" pitchFamily="2" charset="-78"/>
              </a:rPr>
              <a:t>ارتقای نرم افزاری سریع و دائم</a:t>
            </a:r>
            <a:r>
              <a:rPr lang="fa-IR" dirty="0" smtClean="0">
                <a:solidFill>
                  <a:schemeClr val="accent1">
                    <a:lumMod val="50000"/>
                  </a:schemeClr>
                </a:solidFill>
                <a:cs typeface="B Nazanin" pitchFamily="2" charset="-78"/>
              </a:rPr>
              <a:t>  است </a:t>
            </a:r>
            <a:r>
              <a:rPr lang="ar-SA" dirty="0" smtClean="0">
                <a:solidFill>
                  <a:schemeClr val="accent1">
                    <a:lumMod val="50000"/>
                  </a:schemeClr>
                </a:solidFill>
                <a:cs typeface="B Nazanin" pitchFamily="2" charset="-78"/>
              </a:rPr>
              <a:t>شما دیگر نیازی به</a:t>
            </a:r>
            <a:r>
              <a:rPr lang="en-US" dirty="0" smtClean="0">
                <a:solidFill>
                  <a:schemeClr val="accent1">
                    <a:lumMod val="50000"/>
                  </a:schemeClr>
                </a:solidFill>
                <a:cs typeface="B Nazanin" pitchFamily="2" charset="-78"/>
              </a:rPr>
              <a:t> Update </a:t>
            </a:r>
            <a:r>
              <a:rPr lang="ar-SA" dirty="0" smtClean="0">
                <a:solidFill>
                  <a:schemeClr val="accent1">
                    <a:lumMod val="50000"/>
                  </a:schemeClr>
                </a:solidFill>
                <a:cs typeface="B Nazanin" pitchFamily="2" charset="-78"/>
              </a:rPr>
              <a:t>کردن نرم افزارها و یا اجبار به استفاده از نرم افزارهای قدیمی، به دلیل هزینه زیاد ارتقای آن ها ندارید. وقتی برنامه های کاربردی، مبتنی بر وب باشند، ارتقاها به صورت اتوماتیک رخ می دهد و دفعه بعد که شما به ابر، </a:t>
            </a:r>
            <a:r>
              <a:rPr lang="en-US" dirty="0" smtClean="0">
                <a:solidFill>
                  <a:schemeClr val="accent1">
                    <a:lumMod val="50000"/>
                  </a:schemeClr>
                </a:solidFill>
                <a:cs typeface="B Nazanin" pitchFamily="2" charset="-78"/>
              </a:rPr>
              <a:t>Login </a:t>
            </a:r>
            <a:r>
              <a:rPr lang="ar-SA" dirty="0" smtClean="0">
                <a:solidFill>
                  <a:schemeClr val="accent1">
                    <a:lumMod val="50000"/>
                  </a:schemeClr>
                </a:solidFill>
                <a:cs typeface="B Nazanin" pitchFamily="2" charset="-78"/>
              </a:rPr>
              <a:t>کنید به نرم افزار اعمال می شوند. </a:t>
            </a:r>
            <a:endParaRPr lang="en-US" dirty="0" smtClean="0">
              <a:solidFill>
                <a:schemeClr val="accent1">
                  <a:lumMod val="50000"/>
                </a:schemeClr>
              </a:solidFill>
            </a:endParaRPr>
          </a:p>
          <a:p>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1000"/>
                                        <p:tgtEl>
                                          <p:spTgt spid="3">
                                            <p:txEl>
                                              <p:pRg st="0" end="0"/>
                                            </p:txEl>
                                          </p:spTgt>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1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2" dur="1000"/>
                                        <p:tgtEl>
                                          <p:spTgt spid="3">
                                            <p:txEl>
                                              <p:pRg st="2" end="2"/>
                                            </p:txEl>
                                          </p:spTgt>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11244</TotalTime>
  <Words>1064</Words>
  <Application>Microsoft Office PowerPoint</Application>
  <PresentationFormat>On-screen Show (4:3)</PresentationFormat>
  <Paragraphs>101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کاربرد رایانش ابری در آموزش الکترونیکی</vt:lpstr>
      <vt:lpstr>تهیه کننده:</vt:lpstr>
      <vt:lpstr>Slide 3</vt:lpstr>
      <vt:lpstr>Slide 4</vt:lpstr>
      <vt:lpstr>مزایا ی رایانش ابری</vt:lpstr>
      <vt:lpstr>معایب رایانش ابری</vt:lpstr>
      <vt:lpstr>رایانش ابری  و آموزش الکترونیکی</vt:lpstr>
      <vt:lpstr>آموزش های الکترونیکی امروزی </vt:lpstr>
      <vt:lpstr>برتری های رایانش ابری در آموزش الکترونیکی</vt:lpstr>
      <vt:lpstr>Slide 10</vt:lpstr>
      <vt:lpstr>Slide 11</vt:lpstr>
      <vt:lpstr>نمونه‌هایی موفق از بکارگیری رایانش ابری در سامانه‌های یادگیری الکترونیکی </vt:lpstr>
      <vt:lpstr>Slide 13</vt:lpstr>
      <vt:lpstr>معرفی مودل یک نرم افزار معروف آموزشی</vt:lpstr>
      <vt:lpstr>Slide 15</vt:lpstr>
      <vt:lpstr>مزيت‌ها و دلايل انتخاب مودل از بين سيستم‌هاي مديريت آموزشي</vt:lpstr>
      <vt:lpstr>راهنمای نصب مودل</vt:lpstr>
      <vt:lpstr>Slide 18</vt:lpstr>
      <vt:lpstr>منابع</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کاربردهای فناوری رایانش ابری در آموزش الکترونیکی</dc:title>
  <dc:creator>M.A</dc:creator>
  <cp:lastModifiedBy>ja</cp:lastModifiedBy>
  <cp:revision>224</cp:revision>
  <dcterms:created xsi:type="dcterms:W3CDTF">2013-07-23T08:22:21Z</dcterms:created>
  <dcterms:modified xsi:type="dcterms:W3CDTF">2014-12-30T14:02:37Z</dcterms:modified>
</cp:coreProperties>
</file>