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B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80" autoAdjust="0"/>
    <p:restoredTop sz="94660"/>
  </p:normalViewPr>
  <p:slideViewPr>
    <p:cSldViewPr>
      <p:cViewPr>
        <p:scale>
          <a:sx n="82" d="100"/>
          <a:sy n="82" d="100"/>
        </p:scale>
        <p:origin x="-984"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4913A3DF-C699-48B7-85B4-8B6B57684E76}" type="datetimeFigureOut">
              <a:rPr lang="en-US" smtClean="0"/>
              <a:t>11/5/2013</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CBE779-4177-4D6E-AA27-EDFDBF26E8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13A3DF-C699-48B7-85B4-8B6B57684E7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13A3DF-C699-48B7-85B4-8B6B57684E7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13A3DF-C699-48B7-85B4-8B6B57684E7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13A3DF-C699-48B7-85B4-8B6B57684E76}" type="datetimeFigureOut">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913A3DF-C699-48B7-85B4-8B6B57684E76}" type="datetimeFigureOut">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CBE779-4177-4D6E-AA27-EDFDBF26E8B5}"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913A3DF-C699-48B7-85B4-8B6B57684E76}" type="datetimeFigureOut">
              <a:rPr lang="en-US" smtClean="0"/>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CBE779-4177-4D6E-AA27-EDFDBF26E8B5}"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13A3DF-C699-48B7-85B4-8B6B57684E76}" type="datetimeFigureOut">
              <a:rPr lang="en-US" smtClean="0"/>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13A3DF-C699-48B7-85B4-8B6B57684E76}" type="datetimeFigureOut">
              <a:rPr lang="en-US" smtClean="0"/>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CBE779-4177-4D6E-AA27-EDFDBF26E8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4913A3DF-C699-48B7-85B4-8B6B57684E76}" type="datetimeFigureOut">
              <a:rPr lang="en-US" smtClean="0"/>
              <a:t>11/5/2013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0BCBE779-4177-4D6E-AA27-EDFDBF26E8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4913A3DF-C699-48B7-85B4-8B6B57684E76}" type="datetimeFigureOut">
              <a:rPr lang="en-US" smtClean="0"/>
              <a:t>11/5/2013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0BCBE779-4177-4D6E-AA27-EDFDBF26E8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4913A3DF-C699-48B7-85B4-8B6B57684E76}" type="datetimeFigureOut">
              <a:rPr lang="en-US" smtClean="0"/>
              <a:t>11/5/2013</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CBE779-4177-4D6E-AA27-EDFDBF26E8B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Galaxy\Documents\Moyea\FLV%20Editor%20Lite\Concrete%20crack%20repair%20-%20YouTube_2_0.sw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Galaxy\Documents\Moyea\FLV%20Editor%20Lite\bakhiye.sw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Galaxy\Documents\Moyea\FLV%20Editor%20Lite\shiyar%20zadan.sw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Galaxy\Documents\Moyea\FLV%20Editor%20Lite\enetaf%20pazir.sw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Galaxy\Documents\Moyea\FLV%20Editor%20Lite\rokesh.sw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pn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293209"/>
          </a:xfrm>
          <a:prstGeom prst="rect">
            <a:avLst/>
          </a:prstGeom>
          <a:noFill/>
        </p:spPr>
        <p:txBody>
          <a:bodyPr wrap="square" rtlCol="0">
            <a:spAutoFit/>
          </a:bodyPr>
          <a:lstStyle/>
          <a:p>
            <a:pPr algn="ctr" rtl="1"/>
            <a:r>
              <a:rPr lang="fa-IR" sz="2400" dirty="0" smtClean="0">
                <a:cs typeface="B Nazanin" pitchFamily="2" charset="-78"/>
              </a:rPr>
              <a:t>به نام خدا</a:t>
            </a:r>
          </a:p>
          <a:p>
            <a:pPr algn="ctr" rtl="1"/>
            <a:endParaRPr lang="fa-IR" sz="2400" dirty="0">
              <a:cs typeface="B Nazanin" pitchFamily="2" charset="-78"/>
            </a:endParaRPr>
          </a:p>
          <a:p>
            <a:pPr algn="ctr" rtl="1"/>
            <a:r>
              <a:rPr lang="fa-IR" sz="2400" dirty="0" smtClean="0">
                <a:cs typeface="B Nazanin" pitchFamily="2" charset="-78"/>
              </a:rPr>
              <a:t>موضوع کنفرانس درس ترمیم بنا</a:t>
            </a:r>
            <a:endParaRPr lang="en-US" sz="2400" dirty="0" smtClean="0">
              <a:cs typeface="B Nazanin" pitchFamily="2" charset="-78"/>
            </a:endParaRPr>
          </a:p>
          <a:p>
            <a:pPr algn="ctr" rtl="1"/>
            <a:r>
              <a:rPr lang="fa-IR" sz="3600" dirty="0" smtClean="0">
                <a:cs typeface="B Titr" pitchFamily="2" charset="-78"/>
              </a:rPr>
              <a:t>ترک های بتن</a:t>
            </a:r>
          </a:p>
          <a:p>
            <a:pPr algn="ctr" rtl="1"/>
            <a:endParaRPr lang="fa-IR" sz="3600" dirty="0">
              <a:cs typeface="B Titr" pitchFamily="2" charset="-78"/>
            </a:endParaRPr>
          </a:p>
          <a:p>
            <a:pPr algn="ctr" rtl="1"/>
            <a:endParaRPr lang="fa-IR" sz="2400" dirty="0">
              <a:cs typeface="B Nazanin" pitchFamily="2" charset="-78"/>
            </a:endParaRPr>
          </a:p>
          <a:p>
            <a:pPr algn="ctr" rtl="1"/>
            <a:endParaRPr lang="fa-IR" sz="2400" dirty="0" smtClean="0">
              <a:cs typeface="B Nazanin" pitchFamily="2" charset="-78"/>
            </a:endParaRPr>
          </a:p>
          <a:p>
            <a:pPr algn="ctr" rtl="1"/>
            <a:r>
              <a:rPr lang="fa-IR" sz="1600" dirty="0" smtClean="0">
                <a:cs typeface="B Nazanin" pitchFamily="2" charset="-78"/>
              </a:rPr>
              <a:t>نیمسال دوم سال تحصیلی 90-91</a:t>
            </a:r>
            <a:endParaRPr lang="en-US" sz="1600" dirty="0">
              <a:cs typeface="B Nazanin" pitchFamily="2" charset="-78"/>
            </a:endParaRPr>
          </a:p>
        </p:txBody>
      </p:sp>
      <p:sp>
        <p:nvSpPr>
          <p:cNvPr id="2" name="Freeform 1"/>
          <p:cNvSpPr/>
          <p:nvPr/>
        </p:nvSpPr>
        <p:spPr>
          <a:xfrm>
            <a:off x="1794076" y="1018573"/>
            <a:ext cx="428263" cy="2349660"/>
          </a:xfrm>
          <a:custGeom>
            <a:avLst/>
            <a:gdLst>
              <a:gd name="connsiteX0" fmla="*/ 0 w 428263"/>
              <a:gd name="connsiteY0" fmla="*/ 0 h 3912243"/>
              <a:gd name="connsiteX1" fmla="*/ 57873 w 428263"/>
              <a:gd name="connsiteY1" fmla="*/ 46299 h 3912243"/>
              <a:gd name="connsiteX2" fmla="*/ 81023 w 428263"/>
              <a:gd name="connsiteY2" fmla="*/ 69448 h 3912243"/>
              <a:gd name="connsiteX3" fmla="*/ 150471 w 428263"/>
              <a:gd name="connsiteY3" fmla="*/ 92598 h 3912243"/>
              <a:gd name="connsiteX4" fmla="*/ 173620 w 428263"/>
              <a:gd name="connsiteY4" fmla="*/ 127322 h 3912243"/>
              <a:gd name="connsiteX5" fmla="*/ 208344 w 428263"/>
              <a:gd name="connsiteY5" fmla="*/ 138896 h 3912243"/>
              <a:gd name="connsiteX6" fmla="*/ 231494 w 428263"/>
              <a:gd name="connsiteY6" fmla="*/ 162046 h 3912243"/>
              <a:gd name="connsiteX7" fmla="*/ 243068 w 428263"/>
              <a:gd name="connsiteY7" fmla="*/ 196770 h 3912243"/>
              <a:gd name="connsiteX8" fmla="*/ 219919 w 428263"/>
              <a:gd name="connsiteY8" fmla="*/ 335666 h 3912243"/>
              <a:gd name="connsiteX9" fmla="*/ 208344 w 428263"/>
              <a:gd name="connsiteY9" fmla="*/ 439838 h 3912243"/>
              <a:gd name="connsiteX10" fmla="*/ 196770 w 428263"/>
              <a:gd name="connsiteY10" fmla="*/ 474562 h 3912243"/>
              <a:gd name="connsiteX11" fmla="*/ 185195 w 428263"/>
              <a:gd name="connsiteY11" fmla="*/ 578734 h 3912243"/>
              <a:gd name="connsiteX12" fmla="*/ 196770 w 428263"/>
              <a:gd name="connsiteY12" fmla="*/ 694481 h 3912243"/>
              <a:gd name="connsiteX13" fmla="*/ 219919 w 428263"/>
              <a:gd name="connsiteY13" fmla="*/ 717631 h 3912243"/>
              <a:gd name="connsiteX14" fmla="*/ 266218 w 428263"/>
              <a:gd name="connsiteY14" fmla="*/ 775504 h 3912243"/>
              <a:gd name="connsiteX15" fmla="*/ 277792 w 428263"/>
              <a:gd name="connsiteY15" fmla="*/ 810228 h 3912243"/>
              <a:gd name="connsiteX16" fmla="*/ 243068 w 428263"/>
              <a:gd name="connsiteY16" fmla="*/ 937550 h 3912243"/>
              <a:gd name="connsiteX17" fmla="*/ 231494 w 428263"/>
              <a:gd name="connsiteY17" fmla="*/ 995423 h 3912243"/>
              <a:gd name="connsiteX18" fmla="*/ 266218 w 428263"/>
              <a:gd name="connsiteY18" fmla="*/ 1169043 h 3912243"/>
              <a:gd name="connsiteX19" fmla="*/ 277792 w 428263"/>
              <a:gd name="connsiteY19" fmla="*/ 1215342 h 3912243"/>
              <a:gd name="connsiteX20" fmla="*/ 300942 w 428263"/>
              <a:gd name="connsiteY20" fmla="*/ 1261641 h 3912243"/>
              <a:gd name="connsiteX21" fmla="*/ 324091 w 428263"/>
              <a:gd name="connsiteY21" fmla="*/ 1354238 h 3912243"/>
              <a:gd name="connsiteX22" fmla="*/ 312516 w 428263"/>
              <a:gd name="connsiteY22" fmla="*/ 1597306 h 3912243"/>
              <a:gd name="connsiteX23" fmla="*/ 335666 w 428263"/>
              <a:gd name="connsiteY23" fmla="*/ 1817225 h 3912243"/>
              <a:gd name="connsiteX24" fmla="*/ 312516 w 428263"/>
              <a:gd name="connsiteY24" fmla="*/ 1979271 h 3912243"/>
              <a:gd name="connsiteX25" fmla="*/ 300942 w 428263"/>
              <a:gd name="connsiteY25" fmla="*/ 2013995 h 3912243"/>
              <a:gd name="connsiteX26" fmla="*/ 277792 w 428263"/>
              <a:gd name="connsiteY26" fmla="*/ 2037144 h 3912243"/>
              <a:gd name="connsiteX27" fmla="*/ 254643 w 428263"/>
              <a:gd name="connsiteY27" fmla="*/ 2071869 h 3912243"/>
              <a:gd name="connsiteX28" fmla="*/ 208344 w 428263"/>
              <a:gd name="connsiteY28" fmla="*/ 2141317 h 3912243"/>
              <a:gd name="connsiteX29" fmla="*/ 185195 w 428263"/>
              <a:gd name="connsiteY29" fmla="*/ 2222339 h 3912243"/>
              <a:gd name="connsiteX30" fmla="*/ 162046 w 428263"/>
              <a:gd name="connsiteY30" fmla="*/ 2257063 h 3912243"/>
              <a:gd name="connsiteX31" fmla="*/ 173620 w 428263"/>
              <a:gd name="connsiteY31" fmla="*/ 2453833 h 3912243"/>
              <a:gd name="connsiteX32" fmla="*/ 185195 w 428263"/>
              <a:gd name="connsiteY32" fmla="*/ 2488557 h 3912243"/>
              <a:gd name="connsiteX33" fmla="*/ 208344 w 428263"/>
              <a:gd name="connsiteY33" fmla="*/ 2581155 h 3912243"/>
              <a:gd name="connsiteX34" fmla="*/ 219919 w 428263"/>
              <a:gd name="connsiteY34" fmla="*/ 2615879 h 3912243"/>
              <a:gd name="connsiteX35" fmla="*/ 231494 w 428263"/>
              <a:gd name="connsiteY35" fmla="*/ 2673752 h 3912243"/>
              <a:gd name="connsiteX36" fmla="*/ 254643 w 428263"/>
              <a:gd name="connsiteY36" fmla="*/ 2754775 h 3912243"/>
              <a:gd name="connsiteX37" fmla="*/ 277792 w 428263"/>
              <a:gd name="connsiteY37" fmla="*/ 2928395 h 3912243"/>
              <a:gd name="connsiteX38" fmla="*/ 300942 w 428263"/>
              <a:gd name="connsiteY38" fmla="*/ 2963119 h 3912243"/>
              <a:gd name="connsiteX39" fmla="*/ 381965 w 428263"/>
              <a:gd name="connsiteY39" fmla="*/ 3102015 h 3912243"/>
              <a:gd name="connsiteX40" fmla="*/ 405114 w 428263"/>
              <a:gd name="connsiteY40" fmla="*/ 3206187 h 3912243"/>
              <a:gd name="connsiteX41" fmla="*/ 428263 w 428263"/>
              <a:gd name="connsiteY41" fmla="*/ 3287210 h 3912243"/>
              <a:gd name="connsiteX42" fmla="*/ 416689 w 428263"/>
              <a:gd name="connsiteY42" fmla="*/ 3472405 h 3912243"/>
              <a:gd name="connsiteX43" fmla="*/ 393539 w 428263"/>
              <a:gd name="connsiteY43" fmla="*/ 3541853 h 3912243"/>
              <a:gd name="connsiteX44" fmla="*/ 370390 w 428263"/>
              <a:gd name="connsiteY44" fmla="*/ 3565003 h 3912243"/>
              <a:gd name="connsiteX45" fmla="*/ 358815 w 428263"/>
              <a:gd name="connsiteY45" fmla="*/ 3599727 h 3912243"/>
              <a:gd name="connsiteX46" fmla="*/ 324091 w 428263"/>
              <a:gd name="connsiteY46" fmla="*/ 3669175 h 3912243"/>
              <a:gd name="connsiteX47" fmla="*/ 335666 w 428263"/>
              <a:gd name="connsiteY47" fmla="*/ 3831220 h 3912243"/>
              <a:gd name="connsiteX48" fmla="*/ 347240 w 428263"/>
              <a:gd name="connsiteY48" fmla="*/ 3912243 h 391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28263" h="3912243">
                <a:moveTo>
                  <a:pt x="0" y="0"/>
                </a:moveTo>
                <a:cubicBezTo>
                  <a:pt x="19291" y="15433"/>
                  <a:pt x="39116" y="30221"/>
                  <a:pt x="57873" y="46299"/>
                </a:cubicBezTo>
                <a:cubicBezTo>
                  <a:pt x="66159" y="53401"/>
                  <a:pt x="71262" y="64568"/>
                  <a:pt x="81023" y="69448"/>
                </a:cubicBezTo>
                <a:cubicBezTo>
                  <a:pt x="102848" y="80361"/>
                  <a:pt x="150471" y="92598"/>
                  <a:pt x="150471" y="92598"/>
                </a:cubicBezTo>
                <a:cubicBezTo>
                  <a:pt x="158187" y="104173"/>
                  <a:pt x="162757" y="118632"/>
                  <a:pt x="173620" y="127322"/>
                </a:cubicBezTo>
                <a:cubicBezTo>
                  <a:pt x="183147" y="134944"/>
                  <a:pt x="197882" y="132619"/>
                  <a:pt x="208344" y="138896"/>
                </a:cubicBezTo>
                <a:cubicBezTo>
                  <a:pt x="217702" y="144511"/>
                  <a:pt x="223777" y="154329"/>
                  <a:pt x="231494" y="162046"/>
                </a:cubicBezTo>
                <a:cubicBezTo>
                  <a:pt x="235352" y="173621"/>
                  <a:pt x="243068" y="184569"/>
                  <a:pt x="243068" y="196770"/>
                </a:cubicBezTo>
                <a:cubicBezTo>
                  <a:pt x="243068" y="250965"/>
                  <a:pt x="232110" y="286902"/>
                  <a:pt x="219919" y="335666"/>
                </a:cubicBezTo>
                <a:cubicBezTo>
                  <a:pt x="216061" y="370390"/>
                  <a:pt x="214088" y="405376"/>
                  <a:pt x="208344" y="439838"/>
                </a:cubicBezTo>
                <a:cubicBezTo>
                  <a:pt x="206338" y="451873"/>
                  <a:pt x="198776" y="462527"/>
                  <a:pt x="196770" y="474562"/>
                </a:cubicBezTo>
                <a:cubicBezTo>
                  <a:pt x="191026" y="509024"/>
                  <a:pt x="189053" y="544010"/>
                  <a:pt x="185195" y="578734"/>
                </a:cubicBezTo>
                <a:cubicBezTo>
                  <a:pt x="189053" y="617316"/>
                  <a:pt x="187366" y="656864"/>
                  <a:pt x="196770" y="694481"/>
                </a:cubicBezTo>
                <a:cubicBezTo>
                  <a:pt x="199417" y="705068"/>
                  <a:pt x="213102" y="709109"/>
                  <a:pt x="219919" y="717631"/>
                </a:cubicBezTo>
                <a:cubicBezTo>
                  <a:pt x="278313" y="790626"/>
                  <a:pt x="210331" y="719619"/>
                  <a:pt x="266218" y="775504"/>
                </a:cubicBezTo>
                <a:cubicBezTo>
                  <a:pt x="270076" y="787079"/>
                  <a:pt x="277792" y="798027"/>
                  <a:pt x="277792" y="810228"/>
                </a:cubicBezTo>
                <a:cubicBezTo>
                  <a:pt x="277792" y="880305"/>
                  <a:pt x="269556" y="884576"/>
                  <a:pt x="243068" y="937550"/>
                </a:cubicBezTo>
                <a:cubicBezTo>
                  <a:pt x="239210" y="956841"/>
                  <a:pt x="231494" y="975750"/>
                  <a:pt x="231494" y="995423"/>
                </a:cubicBezTo>
                <a:cubicBezTo>
                  <a:pt x="231494" y="1115751"/>
                  <a:pt x="241985" y="1072105"/>
                  <a:pt x="266218" y="1169043"/>
                </a:cubicBezTo>
                <a:cubicBezTo>
                  <a:pt x="270076" y="1184476"/>
                  <a:pt x="272206" y="1200447"/>
                  <a:pt x="277792" y="1215342"/>
                </a:cubicBezTo>
                <a:cubicBezTo>
                  <a:pt x="283850" y="1231498"/>
                  <a:pt x="294145" y="1245781"/>
                  <a:pt x="300942" y="1261641"/>
                </a:cubicBezTo>
                <a:cubicBezTo>
                  <a:pt x="314287" y="1292779"/>
                  <a:pt x="317299" y="1320278"/>
                  <a:pt x="324091" y="1354238"/>
                </a:cubicBezTo>
                <a:cubicBezTo>
                  <a:pt x="320233" y="1435261"/>
                  <a:pt x="312516" y="1516192"/>
                  <a:pt x="312516" y="1597306"/>
                </a:cubicBezTo>
                <a:cubicBezTo>
                  <a:pt x="312516" y="1690929"/>
                  <a:pt x="322060" y="1735594"/>
                  <a:pt x="335666" y="1817225"/>
                </a:cubicBezTo>
                <a:cubicBezTo>
                  <a:pt x="327949" y="1871240"/>
                  <a:pt x="321998" y="1925538"/>
                  <a:pt x="312516" y="1979271"/>
                </a:cubicBezTo>
                <a:cubicBezTo>
                  <a:pt x="310396" y="1991286"/>
                  <a:pt x="307219" y="2003533"/>
                  <a:pt x="300942" y="2013995"/>
                </a:cubicBezTo>
                <a:cubicBezTo>
                  <a:pt x="295327" y="2023353"/>
                  <a:pt x="284609" y="2028623"/>
                  <a:pt x="277792" y="2037144"/>
                </a:cubicBezTo>
                <a:cubicBezTo>
                  <a:pt x="269102" y="2048007"/>
                  <a:pt x="261545" y="2059791"/>
                  <a:pt x="254643" y="2071869"/>
                </a:cubicBezTo>
                <a:cubicBezTo>
                  <a:pt x="217272" y="2137269"/>
                  <a:pt x="249603" y="2100058"/>
                  <a:pt x="208344" y="2141317"/>
                </a:cubicBezTo>
                <a:cubicBezTo>
                  <a:pt x="204634" y="2156156"/>
                  <a:pt x="193499" y="2205731"/>
                  <a:pt x="185195" y="2222339"/>
                </a:cubicBezTo>
                <a:cubicBezTo>
                  <a:pt x="178974" y="2234781"/>
                  <a:pt x="169762" y="2245488"/>
                  <a:pt x="162046" y="2257063"/>
                </a:cubicBezTo>
                <a:cubicBezTo>
                  <a:pt x="165904" y="2322653"/>
                  <a:pt x="167082" y="2388456"/>
                  <a:pt x="173620" y="2453833"/>
                </a:cubicBezTo>
                <a:cubicBezTo>
                  <a:pt x="174834" y="2465973"/>
                  <a:pt x="181985" y="2476786"/>
                  <a:pt x="185195" y="2488557"/>
                </a:cubicBezTo>
                <a:cubicBezTo>
                  <a:pt x="193566" y="2519252"/>
                  <a:pt x="198283" y="2550972"/>
                  <a:pt x="208344" y="2581155"/>
                </a:cubicBezTo>
                <a:cubicBezTo>
                  <a:pt x="212202" y="2592730"/>
                  <a:pt x="216960" y="2604043"/>
                  <a:pt x="219919" y="2615879"/>
                </a:cubicBezTo>
                <a:cubicBezTo>
                  <a:pt x="224691" y="2634965"/>
                  <a:pt x="227226" y="2654547"/>
                  <a:pt x="231494" y="2673752"/>
                </a:cubicBezTo>
                <a:cubicBezTo>
                  <a:pt x="241185" y="2717362"/>
                  <a:pt x="241751" y="2716100"/>
                  <a:pt x="254643" y="2754775"/>
                </a:cubicBezTo>
                <a:cubicBezTo>
                  <a:pt x="257228" y="2785791"/>
                  <a:pt x="254154" y="2881119"/>
                  <a:pt x="277792" y="2928395"/>
                </a:cubicBezTo>
                <a:cubicBezTo>
                  <a:pt x="284013" y="2940838"/>
                  <a:pt x="293473" y="2951383"/>
                  <a:pt x="300942" y="2963119"/>
                </a:cubicBezTo>
                <a:cubicBezTo>
                  <a:pt x="329047" y="3007285"/>
                  <a:pt x="360983" y="3053056"/>
                  <a:pt x="381965" y="3102015"/>
                </a:cubicBezTo>
                <a:cubicBezTo>
                  <a:pt x="398857" y="3141430"/>
                  <a:pt x="395578" y="3158508"/>
                  <a:pt x="405114" y="3206187"/>
                </a:cubicBezTo>
                <a:cubicBezTo>
                  <a:pt x="412380" y="3242518"/>
                  <a:pt x="417233" y="3254118"/>
                  <a:pt x="428263" y="3287210"/>
                </a:cubicBezTo>
                <a:cubicBezTo>
                  <a:pt x="424405" y="3348942"/>
                  <a:pt x="425046" y="3411120"/>
                  <a:pt x="416689" y="3472405"/>
                </a:cubicBezTo>
                <a:cubicBezTo>
                  <a:pt x="413392" y="3496583"/>
                  <a:pt x="410793" y="3524598"/>
                  <a:pt x="393539" y="3541853"/>
                </a:cubicBezTo>
                <a:lnTo>
                  <a:pt x="370390" y="3565003"/>
                </a:lnTo>
                <a:cubicBezTo>
                  <a:pt x="366532" y="3576578"/>
                  <a:pt x="364271" y="3588814"/>
                  <a:pt x="358815" y="3599727"/>
                </a:cubicBezTo>
                <a:cubicBezTo>
                  <a:pt x="313939" y="3689478"/>
                  <a:pt x="353185" y="3581895"/>
                  <a:pt x="324091" y="3669175"/>
                </a:cubicBezTo>
                <a:cubicBezTo>
                  <a:pt x="327949" y="3723190"/>
                  <a:pt x="329686" y="3777399"/>
                  <a:pt x="335666" y="3831220"/>
                </a:cubicBezTo>
                <a:cubicBezTo>
                  <a:pt x="350047" y="3960652"/>
                  <a:pt x="347240" y="3809294"/>
                  <a:pt x="347240" y="3912243"/>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7" name="Freeform 6"/>
          <p:cNvSpPr/>
          <p:nvPr/>
        </p:nvSpPr>
        <p:spPr>
          <a:xfrm>
            <a:off x="2170253" y="2876309"/>
            <a:ext cx="405114" cy="474562"/>
          </a:xfrm>
          <a:custGeom>
            <a:avLst/>
            <a:gdLst>
              <a:gd name="connsiteX0" fmla="*/ 0 w 405114"/>
              <a:gd name="connsiteY0" fmla="*/ 0 h 474562"/>
              <a:gd name="connsiteX1" fmla="*/ 173620 w 405114"/>
              <a:gd name="connsiteY1" fmla="*/ 81023 h 474562"/>
              <a:gd name="connsiteX2" fmla="*/ 243069 w 405114"/>
              <a:gd name="connsiteY2" fmla="*/ 127321 h 474562"/>
              <a:gd name="connsiteX3" fmla="*/ 266218 w 405114"/>
              <a:gd name="connsiteY3" fmla="*/ 162045 h 474562"/>
              <a:gd name="connsiteX4" fmla="*/ 277793 w 405114"/>
              <a:gd name="connsiteY4" fmla="*/ 196769 h 474562"/>
              <a:gd name="connsiteX5" fmla="*/ 300942 w 405114"/>
              <a:gd name="connsiteY5" fmla="*/ 219919 h 474562"/>
              <a:gd name="connsiteX6" fmla="*/ 335666 w 405114"/>
              <a:gd name="connsiteY6" fmla="*/ 381964 h 474562"/>
              <a:gd name="connsiteX7" fmla="*/ 358815 w 405114"/>
              <a:gd name="connsiteY7" fmla="*/ 405114 h 474562"/>
              <a:gd name="connsiteX8" fmla="*/ 405114 w 405114"/>
              <a:gd name="connsiteY8" fmla="*/ 474562 h 47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5114" h="474562">
                <a:moveTo>
                  <a:pt x="0" y="0"/>
                </a:moveTo>
                <a:cubicBezTo>
                  <a:pt x="110071" y="44029"/>
                  <a:pt x="94496" y="30672"/>
                  <a:pt x="173620" y="81023"/>
                </a:cubicBezTo>
                <a:cubicBezTo>
                  <a:pt x="197093" y="95960"/>
                  <a:pt x="243069" y="127321"/>
                  <a:pt x="243069" y="127321"/>
                </a:cubicBezTo>
                <a:cubicBezTo>
                  <a:pt x="250785" y="138896"/>
                  <a:pt x="259997" y="149603"/>
                  <a:pt x="266218" y="162045"/>
                </a:cubicBezTo>
                <a:cubicBezTo>
                  <a:pt x="271674" y="172958"/>
                  <a:pt x="271516" y="186307"/>
                  <a:pt x="277793" y="196769"/>
                </a:cubicBezTo>
                <a:cubicBezTo>
                  <a:pt x="283408" y="206127"/>
                  <a:pt x="293226" y="212202"/>
                  <a:pt x="300942" y="219919"/>
                </a:cubicBezTo>
                <a:cubicBezTo>
                  <a:pt x="310101" y="320669"/>
                  <a:pt x="290078" y="324978"/>
                  <a:pt x="335666" y="381964"/>
                </a:cubicBezTo>
                <a:cubicBezTo>
                  <a:pt x="342483" y="390486"/>
                  <a:pt x="352267" y="396384"/>
                  <a:pt x="358815" y="405114"/>
                </a:cubicBezTo>
                <a:cubicBezTo>
                  <a:pt x="375508" y="427372"/>
                  <a:pt x="405114" y="474562"/>
                  <a:pt x="405114" y="474562"/>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Freeform 8"/>
          <p:cNvSpPr/>
          <p:nvPr/>
        </p:nvSpPr>
        <p:spPr>
          <a:xfrm>
            <a:off x="1632030" y="1423686"/>
            <a:ext cx="358816" cy="810228"/>
          </a:xfrm>
          <a:custGeom>
            <a:avLst/>
            <a:gdLst>
              <a:gd name="connsiteX0" fmla="*/ 358816 w 358816"/>
              <a:gd name="connsiteY0" fmla="*/ 0 h 810228"/>
              <a:gd name="connsiteX1" fmla="*/ 300942 w 358816"/>
              <a:gd name="connsiteY1" fmla="*/ 23149 h 810228"/>
              <a:gd name="connsiteX2" fmla="*/ 277793 w 358816"/>
              <a:gd name="connsiteY2" fmla="*/ 57873 h 810228"/>
              <a:gd name="connsiteX3" fmla="*/ 254643 w 358816"/>
              <a:gd name="connsiteY3" fmla="*/ 196770 h 810228"/>
              <a:gd name="connsiteX4" fmla="*/ 243069 w 358816"/>
              <a:gd name="connsiteY4" fmla="*/ 243068 h 810228"/>
              <a:gd name="connsiteX5" fmla="*/ 208345 w 358816"/>
              <a:gd name="connsiteY5" fmla="*/ 324091 h 810228"/>
              <a:gd name="connsiteX6" fmla="*/ 185195 w 358816"/>
              <a:gd name="connsiteY6" fmla="*/ 347241 h 810228"/>
              <a:gd name="connsiteX7" fmla="*/ 150471 w 358816"/>
              <a:gd name="connsiteY7" fmla="*/ 428263 h 810228"/>
              <a:gd name="connsiteX8" fmla="*/ 127322 w 358816"/>
              <a:gd name="connsiteY8" fmla="*/ 451413 h 810228"/>
              <a:gd name="connsiteX9" fmla="*/ 104173 w 358816"/>
              <a:gd name="connsiteY9" fmla="*/ 520861 h 810228"/>
              <a:gd name="connsiteX10" fmla="*/ 92598 w 358816"/>
              <a:gd name="connsiteY10" fmla="*/ 682906 h 810228"/>
              <a:gd name="connsiteX11" fmla="*/ 81023 w 358816"/>
              <a:gd name="connsiteY11" fmla="*/ 717630 h 810228"/>
              <a:gd name="connsiteX12" fmla="*/ 57874 w 358816"/>
              <a:gd name="connsiteY12" fmla="*/ 740780 h 810228"/>
              <a:gd name="connsiteX13" fmla="*/ 46299 w 358816"/>
              <a:gd name="connsiteY13" fmla="*/ 775504 h 810228"/>
              <a:gd name="connsiteX14" fmla="*/ 11575 w 358816"/>
              <a:gd name="connsiteY14" fmla="*/ 798653 h 810228"/>
              <a:gd name="connsiteX15" fmla="*/ 0 w 358816"/>
              <a:gd name="connsiteY15" fmla="*/ 810228 h 81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8816" h="810228">
                <a:moveTo>
                  <a:pt x="358816" y="0"/>
                </a:moveTo>
                <a:cubicBezTo>
                  <a:pt x="339525" y="7716"/>
                  <a:pt x="317849" y="11073"/>
                  <a:pt x="300942" y="23149"/>
                </a:cubicBezTo>
                <a:cubicBezTo>
                  <a:pt x="289622" y="31235"/>
                  <a:pt x="283273" y="45087"/>
                  <a:pt x="277793" y="57873"/>
                </a:cubicBezTo>
                <a:cubicBezTo>
                  <a:pt x="263585" y="91026"/>
                  <a:pt x="258588" y="173101"/>
                  <a:pt x="254643" y="196770"/>
                </a:cubicBezTo>
                <a:cubicBezTo>
                  <a:pt x="252028" y="212461"/>
                  <a:pt x="247439" y="227772"/>
                  <a:pt x="243069" y="243068"/>
                </a:cubicBezTo>
                <a:cubicBezTo>
                  <a:pt x="235353" y="270073"/>
                  <a:pt x="223776" y="300945"/>
                  <a:pt x="208345" y="324091"/>
                </a:cubicBezTo>
                <a:cubicBezTo>
                  <a:pt x="202292" y="333171"/>
                  <a:pt x="192912" y="339524"/>
                  <a:pt x="185195" y="347241"/>
                </a:cubicBezTo>
                <a:cubicBezTo>
                  <a:pt x="174906" y="378111"/>
                  <a:pt x="169545" y="399653"/>
                  <a:pt x="150471" y="428263"/>
                </a:cubicBezTo>
                <a:cubicBezTo>
                  <a:pt x="144418" y="437343"/>
                  <a:pt x="135038" y="443696"/>
                  <a:pt x="127322" y="451413"/>
                </a:cubicBezTo>
                <a:cubicBezTo>
                  <a:pt x="119606" y="474562"/>
                  <a:pt x="105912" y="496522"/>
                  <a:pt x="104173" y="520861"/>
                </a:cubicBezTo>
                <a:cubicBezTo>
                  <a:pt x="100315" y="574876"/>
                  <a:pt x="98925" y="629124"/>
                  <a:pt x="92598" y="682906"/>
                </a:cubicBezTo>
                <a:cubicBezTo>
                  <a:pt x="91172" y="695023"/>
                  <a:pt x="87300" y="707168"/>
                  <a:pt x="81023" y="717630"/>
                </a:cubicBezTo>
                <a:cubicBezTo>
                  <a:pt x="75408" y="726988"/>
                  <a:pt x="65590" y="733063"/>
                  <a:pt x="57874" y="740780"/>
                </a:cubicBezTo>
                <a:cubicBezTo>
                  <a:pt x="54016" y="752355"/>
                  <a:pt x="53921" y="765977"/>
                  <a:pt x="46299" y="775504"/>
                </a:cubicBezTo>
                <a:cubicBezTo>
                  <a:pt x="37609" y="786367"/>
                  <a:pt x="22704" y="790306"/>
                  <a:pt x="11575" y="798653"/>
                </a:cubicBezTo>
                <a:cubicBezTo>
                  <a:pt x="7210" y="801927"/>
                  <a:pt x="3858" y="806370"/>
                  <a:pt x="0" y="810228"/>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 name="Freeform 9"/>
          <p:cNvSpPr/>
          <p:nvPr/>
        </p:nvSpPr>
        <p:spPr>
          <a:xfrm>
            <a:off x="2118167" y="1851949"/>
            <a:ext cx="474562" cy="625033"/>
          </a:xfrm>
          <a:custGeom>
            <a:avLst/>
            <a:gdLst>
              <a:gd name="connsiteX0" fmla="*/ 0 w 474562"/>
              <a:gd name="connsiteY0" fmla="*/ 0 h 625033"/>
              <a:gd name="connsiteX1" fmla="*/ 23149 w 474562"/>
              <a:gd name="connsiteY1" fmla="*/ 57874 h 625033"/>
              <a:gd name="connsiteX2" fmla="*/ 34724 w 474562"/>
              <a:gd name="connsiteY2" fmla="*/ 92598 h 625033"/>
              <a:gd name="connsiteX3" fmla="*/ 115747 w 474562"/>
              <a:gd name="connsiteY3" fmla="*/ 196770 h 625033"/>
              <a:gd name="connsiteX4" fmla="*/ 162046 w 474562"/>
              <a:gd name="connsiteY4" fmla="*/ 300942 h 625033"/>
              <a:gd name="connsiteX5" fmla="*/ 208344 w 474562"/>
              <a:gd name="connsiteY5" fmla="*/ 393540 h 625033"/>
              <a:gd name="connsiteX6" fmla="*/ 219919 w 474562"/>
              <a:gd name="connsiteY6" fmla="*/ 428264 h 625033"/>
              <a:gd name="connsiteX7" fmla="*/ 300942 w 474562"/>
              <a:gd name="connsiteY7" fmla="*/ 497712 h 625033"/>
              <a:gd name="connsiteX8" fmla="*/ 370390 w 474562"/>
              <a:gd name="connsiteY8" fmla="*/ 520861 h 625033"/>
              <a:gd name="connsiteX9" fmla="*/ 428263 w 474562"/>
              <a:gd name="connsiteY9" fmla="*/ 578735 h 625033"/>
              <a:gd name="connsiteX10" fmla="*/ 462987 w 474562"/>
              <a:gd name="connsiteY10" fmla="*/ 601884 h 625033"/>
              <a:gd name="connsiteX11" fmla="*/ 474562 w 474562"/>
              <a:gd name="connsiteY11" fmla="*/ 625033 h 62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562" h="625033">
                <a:moveTo>
                  <a:pt x="0" y="0"/>
                </a:moveTo>
                <a:cubicBezTo>
                  <a:pt x="7716" y="19291"/>
                  <a:pt x="15854" y="38420"/>
                  <a:pt x="23149" y="57874"/>
                </a:cubicBezTo>
                <a:cubicBezTo>
                  <a:pt x="27433" y="69298"/>
                  <a:pt x="27956" y="82446"/>
                  <a:pt x="34724" y="92598"/>
                </a:cubicBezTo>
                <a:cubicBezTo>
                  <a:pt x="74670" y="152517"/>
                  <a:pt x="84930" y="104316"/>
                  <a:pt x="115747" y="196770"/>
                </a:cubicBezTo>
                <a:cubicBezTo>
                  <a:pt x="143295" y="279415"/>
                  <a:pt x="125360" y="245915"/>
                  <a:pt x="162046" y="300942"/>
                </a:cubicBezTo>
                <a:cubicBezTo>
                  <a:pt x="188646" y="380743"/>
                  <a:pt x="167941" y="353135"/>
                  <a:pt x="208344" y="393540"/>
                </a:cubicBezTo>
                <a:cubicBezTo>
                  <a:pt x="212202" y="405115"/>
                  <a:pt x="213151" y="418112"/>
                  <a:pt x="219919" y="428264"/>
                </a:cubicBezTo>
                <a:cubicBezTo>
                  <a:pt x="231502" y="445639"/>
                  <a:pt x="284895" y="489689"/>
                  <a:pt x="300942" y="497712"/>
                </a:cubicBezTo>
                <a:cubicBezTo>
                  <a:pt x="322767" y="508625"/>
                  <a:pt x="370390" y="520861"/>
                  <a:pt x="370390" y="520861"/>
                </a:cubicBezTo>
                <a:cubicBezTo>
                  <a:pt x="389681" y="540152"/>
                  <a:pt x="405563" y="563602"/>
                  <a:pt x="428263" y="578735"/>
                </a:cubicBezTo>
                <a:cubicBezTo>
                  <a:pt x="439838" y="586451"/>
                  <a:pt x="453150" y="592048"/>
                  <a:pt x="462987" y="601884"/>
                </a:cubicBezTo>
                <a:cubicBezTo>
                  <a:pt x="469087" y="607984"/>
                  <a:pt x="470704" y="617317"/>
                  <a:pt x="474562" y="62503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Rectangle 7"/>
          <p:cNvSpPr/>
          <p:nvPr/>
        </p:nvSpPr>
        <p:spPr>
          <a:xfrm>
            <a:off x="1512666" y="1017166"/>
            <a:ext cx="1419346" cy="2433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rot="11175694">
            <a:off x="7058947" y="3413615"/>
            <a:ext cx="960699" cy="2349660"/>
            <a:chOff x="6314954" y="1423686"/>
            <a:chExt cx="960699" cy="2349660"/>
          </a:xfrm>
        </p:grpSpPr>
        <p:sp>
          <p:nvSpPr>
            <p:cNvPr id="11" name="Freeform 10"/>
            <p:cNvSpPr/>
            <p:nvPr/>
          </p:nvSpPr>
          <p:spPr>
            <a:xfrm>
              <a:off x="6477000" y="1423686"/>
              <a:ext cx="428263" cy="2349660"/>
            </a:xfrm>
            <a:custGeom>
              <a:avLst/>
              <a:gdLst>
                <a:gd name="connsiteX0" fmla="*/ 0 w 428263"/>
                <a:gd name="connsiteY0" fmla="*/ 0 h 3912243"/>
                <a:gd name="connsiteX1" fmla="*/ 57873 w 428263"/>
                <a:gd name="connsiteY1" fmla="*/ 46299 h 3912243"/>
                <a:gd name="connsiteX2" fmla="*/ 81023 w 428263"/>
                <a:gd name="connsiteY2" fmla="*/ 69448 h 3912243"/>
                <a:gd name="connsiteX3" fmla="*/ 150471 w 428263"/>
                <a:gd name="connsiteY3" fmla="*/ 92598 h 3912243"/>
                <a:gd name="connsiteX4" fmla="*/ 173620 w 428263"/>
                <a:gd name="connsiteY4" fmla="*/ 127322 h 3912243"/>
                <a:gd name="connsiteX5" fmla="*/ 208344 w 428263"/>
                <a:gd name="connsiteY5" fmla="*/ 138896 h 3912243"/>
                <a:gd name="connsiteX6" fmla="*/ 231494 w 428263"/>
                <a:gd name="connsiteY6" fmla="*/ 162046 h 3912243"/>
                <a:gd name="connsiteX7" fmla="*/ 243068 w 428263"/>
                <a:gd name="connsiteY7" fmla="*/ 196770 h 3912243"/>
                <a:gd name="connsiteX8" fmla="*/ 219919 w 428263"/>
                <a:gd name="connsiteY8" fmla="*/ 335666 h 3912243"/>
                <a:gd name="connsiteX9" fmla="*/ 208344 w 428263"/>
                <a:gd name="connsiteY9" fmla="*/ 439838 h 3912243"/>
                <a:gd name="connsiteX10" fmla="*/ 196770 w 428263"/>
                <a:gd name="connsiteY10" fmla="*/ 474562 h 3912243"/>
                <a:gd name="connsiteX11" fmla="*/ 185195 w 428263"/>
                <a:gd name="connsiteY11" fmla="*/ 578734 h 3912243"/>
                <a:gd name="connsiteX12" fmla="*/ 196770 w 428263"/>
                <a:gd name="connsiteY12" fmla="*/ 694481 h 3912243"/>
                <a:gd name="connsiteX13" fmla="*/ 219919 w 428263"/>
                <a:gd name="connsiteY13" fmla="*/ 717631 h 3912243"/>
                <a:gd name="connsiteX14" fmla="*/ 266218 w 428263"/>
                <a:gd name="connsiteY14" fmla="*/ 775504 h 3912243"/>
                <a:gd name="connsiteX15" fmla="*/ 277792 w 428263"/>
                <a:gd name="connsiteY15" fmla="*/ 810228 h 3912243"/>
                <a:gd name="connsiteX16" fmla="*/ 243068 w 428263"/>
                <a:gd name="connsiteY16" fmla="*/ 937550 h 3912243"/>
                <a:gd name="connsiteX17" fmla="*/ 231494 w 428263"/>
                <a:gd name="connsiteY17" fmla="*/ 995423 h 3912243"/>
                <a:gd name="connsiteX18" fmla="*/ 266218 w 428263"/>
                <a:gd name="connsiteY18" fmla="*/ 1169043 h 3912243"/>
                <a:gd name="connsiteX19" fmla="*/ 277792 w 428263"/>
                <a:gd name="connsiteY19" fmla="*/ 1215342 h 3912243"/>
                <a:gd name="connsiteX20" fmla="*/ 300942 w 428263"/>
                <a:gd name="connsiteY20" fmla="*/ 1261641 h 3912243"/>
                <a:gd name="connsiteX21" fmla="*/ 324091 w 428263"/>
                <a:gd name="connsiteY21" fmla="*/ 1354238 h 3912243"/>
                <a:gd name="connsiteX22" fmla="*/ 312516 w 428263"/>
                <a:gd name="connsiteY22" fmla="*/ 1597306 h 3912243"/>
                <a:gd name="connsiteX23" fmla="*/ 335666 w 428263"/>
                <a:gd name="connsiteY23" fmla="*/ 1817225 h 3912243"/>
                <a:gd name="connsiteX24" fmla="*/ 312516 w 428263"/>
                <a:gd name="connsiteY24" fmla="*/ 1979271 h 3912243"/>
                <a:gd name="connsiteX25" fmla="*/ 300942 w 428263"/>
                <a:gd name="connsiteY25" fmla="*/ 2013995 h 3912243"/>
                <a:gd name="connsiteX26" fmla="*/ 277792 w 428263"/>
                <a:gd name="connsiteY26" fmla="*/ 2037144 h 3912243"/>
                <a:gd name="connsiteX27" fmla="*/ 254643 w 428263"/>
                <a:gd name="connsiteY27" fmla="*/ 2071869 h 3912243"/>
                <a:gd name="connsiteX28" fmla="*/ 208344 w 428263"/>
                <a:gd name="connsiteY28" fmla="*/ 2141317 h 3912243"/>
                <a:gd name="connsiteX29" fmla="*/ 185195 w 428263"/>
                <a:gd name="connsiteY29" fmla="*/ 2222339 h 3912243"/>
                <a:gd name="connsiteX30" fmla="*/ 162046 w 428263"/>
                <a:gd name="connsiteY30" fmla="*/ 2257063 h 3912243"/>
                <a:gd name="connsiteX31" fmla="*/ 173620 w 428263"/>
                <a:gd name="connsiteY31" fmla="*/ 2453833 h 3912243"/>
                <a:gd name="connsiteX32" fmla="*/ 185195 w 428263"/>
                <a:gd name="connsiteY32" fmla="*/ 2488557 h 3912243"/>
                <a:gd name="connsiteX33" fmla="*/ 208344 w 428263"/>
                <a:gd name="connsiteY33" fmla="*/ 2581155 h 3912243"/>
                <a:gd name="connsiteX34" fmla="*/ 219919 w 428263"/>
                <a:gd name="connsiteY34" fmla="*/ 2615879 h 3912243"/>
                <a:gd name="connsiteX35" fmla="*/ 231494 w 428263"/>
                <a:gd name="connsiteY35" fmla="*/ 2673752 h 3912243"/>
                <a:gd name="connsiteX36" fmla="*/ 254643 w 428263"/>
                <a:gd name="connsiteY36" fmla="*/ 2754775 h 3912243"/>
                <a:gd name="connsiteX37" fmla="*/ 277792 w 428263"/>
                <a:gd name="connsiteY37" fmla="*/ 2928395 h 3912243"/>
                <a:gd name="connsiteX38" fmla="*/ 300942 w 428263"/>
                <a:gd name="connsiteY38" fmla="*/ 2963119 h 3912243"/>
                <a:gd name="connsiteX39" fmla="*/ 381965 w 428263"/>
                <a:gd name="connsiteY39" fmla="*/ 3102015 h 3912243"/>
                <a:gd name="connsiteX40" fmla="*/ 405114 w 428263"/>
                <a:gd name="connsiteY40" fmla="*/ 3206187 h 3912243"/>
                <a:gd name="connsiteX41" fmla="*/ 428263 w 428263"/>
                <a:gd name="connsiteY41" fmla="*/ 3287210 h 3912243"/>
                <a:gd name="connsiteX42" fmla="*/ 416689 w 428263"/>
                <a:gd name="connsiteY42" fmla="*/ 3472405 h 3912243"/>
                <a:gd name="connsiteX43" fmla="*/ 393539 w 428263"/>
                <a:gd name="connsiteY43" fmla="*/ 3541853 h 3912243"/>
                <a:gd name="connsiteX44" fmla="*/ 370390 w 428263"/>
                <a:gd name="connsiteY44" fmla="*/ 3565003 h 3912243"/>
                <a:gd name="connsiteX45" fmla="*/ 358815 w 428263"/>
                <a:gd name="connsiteY45" fmla="*/ 3599727 h 3912243"/>
                <a:gd name="connsiteX46" fmla="*/ 324091 w 428263"/>
                <a:gd name="connsiteY46" fmla="*/ 3669175 h 3912243"/>
                <a:gd name="connsiteX47" fmla="*/ 335666 w 428263"/>
                <a:gd name="connsiteY47" fmla="*/ 3831220 h 3912243"/>
                <a:gd name="connsiteX48" fmla="*/ 347240 w 428263"/>
                <a:gd name="connsiteY48" fmla="*/ 3912243 h 3912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28263" h="3912243">
                  <a:moveTo>
                    <a:pt x="0" y="0"/>
                  </a:moveTo>
                  <a:cubicBezTo>
                    <a:pt x="19291" y="15433"/>
                    <a:pt x="39116" y="30221"/>
                    <a:pt x="57873" y="46299"/>
                  </a:cubicBezTo>
                  <a:cubicBezTo>
                    <a:pt x="66159" y="53401"/>
                    <a:pt x="71262" y="64568"/>
                    <a:pt x="81023" y="69448"/>
                  </a:cubicBezTo>
                  <a:cubicBezTo>
                    <a:pt x="102848" y="80361"/>
                    <a:pt x="150471" y="92598"/>
                    <a:pt x="150471" y="92598"/>
                  </a:cubicBezTo>
                  <a:cubicBezTo>
                    <a:pt x="158187" y="104173"/>
                    <a:pt x="162757" y="118632"/>
                    <a:pt x="173620" y="127322"/>
                  </a:cubicBezTo>
                  <a:cubicBezTo>
                    <a:pt x="183147" y="134944"/>
                    <a:pt x="197882" y="132619"/>
                    <a:pt x="208344" y="138896"/>
                  </a:cubicBezTo>
                  <a:cubicBezTo>
                    <a:pt x="217702" y="144511"/>
                    <a:pt x="223777" y="154329"/>
                    <a:pt x="231494" y="162046"/>
                  </a:cubicBezTo>
                  <a:cubicBezTo>
                    <a:pt x="235352" y="173621"/>
                    <a:pt x="243068" y="184569"/>
                    <a:pt x="243068" y="196770"/>
                  </a:cubicBezTo>
                  <a:cubicBezTo>
                    <a:pt x="243068" y="250965"/>
                    <a:pt x="232110" y="286902"/>
                    <a:pt x="219919" y="335666"/>
                  </a:cubicBezTo>
                  <a:cubicBezTo>
                    <a:pt x="216061" y="370390"/>
                    <a:pt x="214088" y="405376"/>
                    <a:pt x="208344" y="439838"/>
                  </a:cubicBezTo>
                  <a:cubicBezTo>
                    <a:pt x="206338" y="451873"/>
                    <a:pt x="198776" y="462527"/>
                    <a:pt x="196770" y="474562"/>
                  </a:cubicBezTo>
                  <a:cubicBezTo>
                    <a:pt x="191026" y="509024"/>
                    <a:pt x="189053" y="544010"/>
                    <a:pt x="185195" y="578734"/>
                  </a:cubicBezTo>
                  <a:cubicBezTo>
                    <a:pt x="189053" y="617316"/>
                    <a:pt x="187366" y="656864"/>
                    <a:pt x="196770" y="694481"/>
                  </a:cubicBezTo>
                  <a:cubicBezTo>
                    <a:pt x="199417" y="705068"/>
                    <a:pt x="213102" y="709109"/>
                    <a:pt x="219919" y="717631"/>
                  </a:cubicBezTo>
                  <a:cubicBezTo>
                    <a:pt x="278313" y="790626"/>
                    <a:pt x="210331" y="719619"/>
                    <a:pt x="266218" y="775504"/>
                  </a:cubicBezTo>
                  <a:cubicBezTo>
                    <a:pt x="270076" y="787079"/>
                    <a:pt x="277792" y="798027"/>
                    <a:pt x="277792" y="810228"/>
                  </a:cubicBezTo>
                  <a:cubicBezTo>
                    <a:pt x="277792" y="880305"/>
                    <a:pt x="269556" y="884576"/>
                    <a:pt x="243068" y="937550"/>
                  </a:cubicBezTo>
                  <a:cubicBezTo>
                    <a:pt x="239210" y="956841"/>
                    <a:pt x="231494" y="975750"/>
                    <a:pt x="231494" y="995423"/>
                  </a:cubicBezTo>
                  <a:cubicBezTo>
                    <a:pt x="231494" y="1115751"/>
                    <a:pt x="241985" y="1072105"/>
                    <a:pt x="266218" y="1169043"/>
                  </a:cubicBezTo>
                  <a:cubicBezTo>
                    <a:pt x="270076" y="1184476"/>
                    <a:pt x="272206" y="1200447"/>
                    <a:pt x="277792" y="1215342"/>
                  </a:cubicBezTo>
                  <a:cubicBezTo>
                    <a:pt x="283850" y="1231498"/>
                    <a:pt x="294145" y="1245781"/>
                    <a:pt x="300942" y="1261641"/>
                  </a:cubicBezTo>
                  <a:cubicBezTo>
                    <a:pt x="314287" y="1292779"/>
                    <a:pt x="317299" y="1320278"/>
                    <a:pt x="324091" y="1354238"/>
                  </a:cubicBezTo>
                  <a:cubicBezTo>
                    <a:pt x="320233" y="1435261"/>
                    <a:pt x="312516" y="1516192"/>
                    <a:pt x="312516" y="1597306"/>
                  </a:cubicBezTo>
                  <a:cubicBezTo>
                    <a:pt x="312516" y="1690929"/>
                    <a:pt x="322060" y="1735594"/>
                    <a:pt x="335666" y="1817225"/>
                  </a:cubicBezTo>
                  <a:cubicBezTo>
                    <a:pt x="327949" y="1871240"/>
                    <a:pt x="321998" y="1925538"/>
                    <a:pt x="312516" y="1979271"/>
                  </a:cubicBezTo>
                  <a:cubicBezTo>
                    <a:pt x="310396" y="1991286"/>
                    <a:pt x="307219" y="2003533"/>
                    <a:pt x="300942" y="2013995"/>
                  </a:cubicBezTo>
                  <a:cubicBezTo>
                    <a:pt x="295327" y="2023353"/>
                    <a:pt x="284609" y="2028623"/>
                    <a:pt x="277792" y="2037144"/>
                  </a:cubicBezTo>
                  <a:cubicBezTo>
                    <a:pt x="269102" y="2048007"/>
                    <a:pt x="261545" y="2059791"/>
                    <a:pt x="254643" y="2071869"/>
                  </a:cubicBezTo>
                  <a:cubicBezTo>
                    <a:pt x="217272" y="2137269"/>
                    <a:pt x="249603" y="2100058"/>
                    <a:pt x="208344" y="2141317"/>
                  </a:cubicBezTo>
                  <a:cubicBezTo>
                    <a:pt x="204634" y="2156156"/>
                    <a:pt x="193499" y="2205731"/>
                    <a:pt x="185195" y="2222339"/>
                  </a:cubicBezTo>
                  <a:cubicBezTo>
                    <a:pt x="178974" y="2234781"/>
                    <a:pt x="169762" y="2245488"/>
                    <a:pt x="162046" y="2257063"/>
                  </a:cubicBezTo>
                  <a:cubicBezTo>
                    <a:pt x="165904" y="2322653"/>
                    <a:pt x="167082" y="2388456"/>
                    <a:pt x="173620" y="2453833"/>
                  </a:cubicBezTo>
                  <a:cubicBezTo>
                    <a:pt x="174834" y="2465973"/>
                    <a:pt x="181985" y="2476786"/>
                    <a:pt x="185195" y="2488557"/>
                  </a:cubicBezTo>
                  <a:cubicBezTo>
                    <a:pt x="193566" y="2519252"/>
                    <a:pt x="198283" y="2550972"/>
                    <a:pt x="208344" y="2581155"/>
                  </a:cubicBezTo>
                  <a:cubicBezTo>
                    <a:pt x="212202" y="2592730"/>
                    <a:pt x="216960" y="2604043"/>
                    <a:pt x="219919" y="2615879"/>
                  </a:cubicBezTo>
                  <a:cubicBezTo>
                    <a:pt x="224691" y="2634965"/>
                    <a:pt x="227226" y="2654547"/>
                    <a:pt x="231494" y="2673752"/>
                  </a:cubicBezTo>
                  <a:cubicBezTo>
                    <a:pt x="241185" y="2717362"/>
                    <a:pt x="241751" y="2716100"/>
                    <a:pt x="254643" y="2754775"/>
                  </a:cubicBezTo>
                  <a:cubicBezTo>
                    <a:pt x="257228" y="2785791"/>
                    <a:pt x="254154" y="2881119"/>
                    <a:pt x="277792" y="2928395"/>
                  </a:cubicBezTo>
                  <a:cubicBezTo>
                    <a:pt x="284013" y="2940838"/>
                    <a:pt x="293473" y="2951383"/>
                    <a:pt x="300942" y="2963119"/>
                  </a:cubicBezTo>
                  <a:cubicBezTo>
                    <a:pt x="329047" y="3007285"/>
                    <a:pt x="360983" y="3053056"/>
                    <a:pt x="381965" y="3102015"/>
                  </a:cubicBezTo>
                  <a:cubicBezTo>
                    <a:pt x="398857" y="3141430"/>
                    <a:pt x="395578" y="3158508"/>
                    <a:pt x="405114" y="3206187"/>
                  </a:cubicBezTo>
                  <a:cubicBezTo>
                    <a:pt x="412380" y="3242518"/>
                    <a:pt x="417233" y="3254118"/>
                    <a:pt x="428263" y="3287210"/>
                  </a:cubicBezTo>
                  <a:cubicBezTo>
                    <a:pt x="424405" y="3348942"/>
                    <a:pt x="425046" y="3411120"/>
                    <a:pt x="416689" y="3472405"/>
                  </a:cubicBezTo>
                  <a:cubicBezTo>
                    <a:pt x="413392" y="3496583"/>
                    <a:pt x="410793" y="3524598"/>
                    <a:pt x="393539" y="3541853"/>
                  </a:cubicBezTo>
                  <a:lnTo>
                    <a:pt x="370390" y="3565003"/>
                  </a:lnTo>
                  <a:cubicBezTo>
                    <a:pt x="366532" y="3576578"/>
                    <a:pt x="364271" y="3588814"/>
                    <a:pt x="358815" y="3599727"/>
                  </a:cubicBezTo>
                  <a:cubicBezTo>
                    <a:pt x="313939" y="3689478"/>
                    <a:pt x="353185" y="3581895"/>
                    <a:pt x="324091" y="3669175"/>
                  </a:cubicBezTo>
                  <a:cubicBezTo>
                    <a:pt x="327949" y="3723190"/>
                    <a:pt x="329686" y="3777399"/>
                    <a:pt x="335666" y="3831220"/>
                  </a:cubicBezTo>
                  <a:cubicBezTo>
                    <a:pt x="350047" y="3960652"/>
                    <a:pt x="347240" y="3809294"/>
                    <a:pt x="347240" y="3912243"/>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2" name="Freeform 11"/>
            <p:cNvSpPr/>
            <p:nvPr/>
          </p:nvSpPr>
          <p:spPr>
            <a:xfrm>
              <a:off x="6853177" y="3281422"/>
              <a:ext cx="405114" cy="474562"/>
            </a:xfrm>
            <a:custGeom>
              <a:avLst/>
              <a:gdLst>
                <a:gd name="connsiteX0" fmla="*/ 0 w 405114"/>
                <a:gd name="connsiteY0" fmla="*/ 0 h 474562"/>
                <a:gd name="connsiteX1" fmla="*/ 173620 w 405114"/>
                <a:gd name="connsiteY1" fmla="*/ 81023 h 474562"/>
                <a:gd name="connsiteX2" fmla="*/ 243069 w 405114"/>
                <a:gd name="connsiteY2" fmla="*/ 127321 h 474562"/>
                <a:gd name="connsiteX3" fmla="*/ 266218 w 405114"/>
                <a:gd name="connsiteY3" fmla="*/ 162045 h 474562"/>
                <a:gd name="connsiteX4" fmla="*/ 277793 w 405114"/>
                <a:gd name="connsiteY4" fmla="*/ 196769 h 474562"/>
                <a:gd name="connsiteX5" fmla="*/ 300942 w 405114"/>
                <a:gd name="connsiteY5" fmla="*/ 219919 h 474562"/>
                <a:gd name="connsiteX6" fmla="*/ 335666 w 405114"/>
                <a:gd name="connsiteY6" fmla="*/ 381964 h 474562"/>
                <a:gd name="connsiteX7" fmla="*/ 358815 w 405114"/>
                <a:gd name="connsiteY7" fmla="*/ 405114 h 474562"/>
                <a:gd name="connsiteX8" fmla="*/ 405114 w 405114"/>
                <a:gd name="connsiteY8" fmla="*/ 474562 h 47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5114" h="474562">
                  <a:moveTo>
                    <a:pt x="0" y="0"/>
                  </a:moveTo>
                  <a:cubicBezTo>
                    <a:pt x="110071" y="44029"/>
                    <a:pt x="94496" y="30672"/>
                    <a:pt x="173620" y="81023"/>
                  </a:cubicBezTo>
                  <a:cubicBezTo>
                    <a:pt x="197093" y="95960"/>
                    <a:pt x="243069" y="127321"/>
                    <a:pt x="243069" y="127321"/>
                  </a:cubicBezTo>
                  <a:cubicBezTo>
                    <a:pt x="250785" y="138896"/>
                    <a:pt x="259997" y="149603"/>
                    <a:pt x="266218" y="162045"/>
                  </a:cubicBezTo>
                  <a:cubicBezTo>
                    <a:pt x="271674" y="172958"/>
                    <a:pt x="271516" y="186307"/>
                    <a:pt x="277793" y="196769"/>
                  </a:cubicBezTo>
                  <a:cubicBezTo>
                    <a:pt x="283408" y="206127"/>
                    <a:pt x="293226" y="212202"/>
                    <a:pt x="300942" y="219919"/>
                  </a:cubicBezTo>
                  <a:cubicBezTo>
                    <a:pt x="310101" y="320669"/>
                    <a:pt x="290078" y="324978"/>
                    <a:pt x="335666" y="381964"/>
                  </a:cubicBezTo>
                  <a:cubicBezTo>
                    <a:pt x="342483" y="390486"/>
                    <a:pt x="352267" y="396384"/>
                    <a:pt x="358815" y="405114"/>
                  </a:cubicBezTo>
                  <a:cubicBezTo>
                    <a:pt x="375508" y="427372"/>
                    <a:pt x="405114" y="474562"/>
                    <a:pt x="405114" y="474562"/>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Freeform 12"/>
            <p:cNvSpPr/>
            <p:nvPr/>
          </p:nvSpPr>
          <p:spPr>
            <a:xfrm>
              <a:off x="6314954" y="1828799"/>
              <a:ext cx="358816" cy="810228"/>
            </a:xfrm>
            <a:custGeom>
              <a:avLst/>
              <a:gdLst>
                <a:gd name="connsiteX0" fmla="*/ 358816 w 358816"/>
                <a:gd name="connsiteY0" fmla="*/ 0 h 810228"/>
                <a:gd name="connsiteX1" fmla="*/ 300942 w 358816"/>
                <a:gd name="connsiteY1" fmla="*/ 23149 h 810228"/>
                <a:gd name="connsiteX2" fmla="*/ 277793 w 358816"/>
                <a:gd name="connsiteY2" fmla="*/ 57873 h 810228"/>
                <a:gd name="connsiteX3" fmla="*/ 254643 w 358816"/>
                <a:gd name="connsiteY3" fmla="*/ 196770 h 810228"/>
                <a:gd name="connsiteX4" fmla="*/ 243069 w 358816"/>
                <a:gd name="connsiteY4" fmla="*/ 243068 h 810228"/>
                <a:gd name="connsiteX5" fmla="*/ 208345 w 358816"/>
                <a:gd name="connsiteY5" fmla="*/ 324091 h 810228"/>
                <a:gd name="connsiteX6" fmla="*/ 185195 w 358816"/>
                <a:gd name="connsiteY6" fmla="*/ 347241 h 810228"/>
                <a:gd name="connsiteX7" fmla="*/ 150471 w 358816"/>
                <a:gd name="connsiteY7" fmla="*/ 428263 h 810228"/>
                <a:gd name="connsiteX8" fmla="*/ 127322 w 358816"/>
                <a:gd name="connsiteY8" fmla="*/ 451413 h 810228"/>
                <a:gd name="connsiteX9" fmla="*/ 104173 w 358816"/>
                <a:gd name="connsiteY9" fmla="*/ 520861 h 810228"/>
                <a:gd name="connsiteX10" fmla="*/ 92598 w 358816"/>
                <a:gd name="connsiteY10" fmla="*/ 682906 h 810228"/>
                <a:gd name="connsiteX11" fmla="*/ 81023 w 358816"/>
                <a:gd name="connsiteY11" fmla="*/ 717630 h 810228"/>
                <a:gd name="connsiteX12" fmla="*/ 57874 w 358816"/>
                <a:gd name="connsiteY12" fmla="*/ 740780 h 810228"/>
                <a:gd name="connsiteX13" fmla="*/ 46299 w 358816"/>
                <a:gd name="connsiteY13" fmla="*/ 775504 h 810228"/>
                <a:gd name="connsiteX14" fmla="*/ 11575 w 358816"/>
                <a:gd name="connsiteY14" fmla="*/ 798653 h 810228"/>
                <a:gd name="connsiteX15" fmla="*/ 0 w 358816"/>
                <a:gd name="connsiteY15" fmla="*/ 810228 h 81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8816" h="810228">
                  <a:moveTo>
                    <a:pt x="358816" y="0"/>
                  </a:moveTo>
                  <a:cubicBezTo>
                    <a:pt x="339525" y="7716"/>
                    <a:pt x="317849" y="11073"/>
                    <a:pt x="300942" y="23149"/>
                  </a:cubicBezTo>
                  <a:cubicBezTo>
                    <a:pt x="289622" y="31235"/>
                    <a:pt x="283273" y="45087"/>
                    <a:pt x="277793" y="57873"/>
                  </a:cubicBezTo>
                  <a:cubicBezTo>
                    <a:pt x="263585" y="91026"/>
                    <a:pt x="258588" y="173101"/>
                    <a:pt x="254643" y="196770"/>
                  </a:cubicBezTo>
                  <a:cubicBezTo>
                    <a:pt x="252028" y="212461"/>
                    <a:pt x="247439" y="227772"/>
                    <a:pt x="243069" y="243068"/>
                  </a:cubicBezTo>
                  <a:cubicBezTo>
                    <a:pt x="235353" y="270073"/>
                    <a:pt x="223776" y="300945"/>
                    <a:pt x="208345" y="324091"/>
                  </a:cubicBezTo>
                  <a:cubicBezTo>
                    <a:pt x="202292" y="333171"/>
                    <a:pt x="192912" y="339524"/>
                    <a:pt x="185195" y="347241"/>
                  </a:cubicBezTo>
                  <a:cubicBezTo>
                    <a:pt x="174906" y="378111"/>
                    <a:pt x="169545" y="399653"/>
                    <a:pt x="150471" y="428263"/>
                  </a:cubicBezTo>
                  <a:cubicBezTo>
                    <a:pt x="144418" y="437343"/>
                    <a:pt x="135038" y="443696"/>
                    <a:pt x="127322" y="451413"/>
                  </a:cubicBezTo>
                  <a:cubicBezTo>
                    <a:pt x="119606" y="474562"/>
                    <a:pt x="105912" y="496522"/>
                    <a:pt x="104173" y="520861"/>
                  </a:cubicBezTo>
                  <a:cubicBezTo>
                    <a:pt x="100315" y="574876"/>
                    <a:pt x="98925" y="629124"/>
                    <a:pt x="92598" y="682906"/>
                  </a:cubicBezTo>
                  <a:cubicBezTo>
                    <a:pt x="91172" y="695023"/>
                    <a:pt x="87300" y="707168"/>
                    <a:pt x="81023" y="717630"/>
                  </a:cubicBezTo>
                  <a:cubicBezTo>
                    <a:pt x="75408" y="726988"/>
                    <a:pt x="65590" y="733063"/>
                    <a:pt x="57874" y="740780"/>
                  </a:cubicBezTo>
                  <a:cubicBezTo>
                    <a:pt x="54016" y="752355"/>
                    <a:pt x="53921" y="765977"/>
                    <a:pt x="46299" y="775504"/>
                  </a:cubicBezTo>
                  <a:cubicBezTo>
                    <a:pt x="37609" y="786367"/>
                    <a:pt x="22704" y="790306"/>
                    <a:pt x="11575" y="798653"/>
                  </a:cubicBezTo>
                  <a:cubicBezTo>
                    <a:pt x="7210" y="801927"/>
                    <a:pt x="3858" y="806370"/>
                    <a:pt x="0" y="810228"/>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4" name="Freeform 13"/>
            <p:cNvSpPr/>
            <p:nvPr/>
          </p:nvSpPr>
          <p:spPr>
            <a:xfrm>
              <a:off x="6801091" y="2257062"/>
              <a:ext cx="474562" cy="625033"/>
            </a:xfrm>
            <a:custGeom>
              <a:avLst/>
              <a:gdLst>
                <a:gd name="connsiteX0" fmla="*/ 0 w 474562"/>
                <a:gd name="connsiteY0" fmla="*/ 0 h 625033"/>
                <a:gd name="connsiteX1" fmla="*/ 23149 w 474562"/>
                <a:gd name="connsiteY1" fmla="*/ 57874 h 625033"/>
                <a:gd name="connsiteX2" fmla="*/ 34724 w 474562"/>
                <a:gd name="connsiteY2" fmla="*/ 92598 h 625033"/>
                <a:gd name="connsiteX3" fmla="*/ 115747 w 474562"/>
                <a:gd name="connsiteY3" fmla="*/ 196770 h 625033"/>
                <a:gd name="connsiteX4" fmla="*/ 162046 w 474562"/>
                <a:gd name="connsiteY4" fmla="*/ 300942 h 625033"/>
                <a:gd name="connsiteX5" fmla="*/ 208344 w 474562"/>
                <a:gd name="connsiteY5" fmla="*/ 393540 h 625033"/>
                <a:gd name="connsiteX6" fmla="*/ 219919 w 474562"/>
                <a:gd name="connsiteY6" fmla="*/ 428264 h 625033"/>
                <a:gd name="connsiteX7" fmla="*/ 300942 w 474562"/>
                <a:gd name="connsiteY7" fmla="*/ 497712 h 625033"/>
                <a:gd name="connsiteX8" fmla="*/ 370390 w 474562"/>
                <a:gd name="connsiteY8" fmla="*/ 520861 h 625033"/>
                <a:gd name="connsiteX9" fmla="*/ 428263 w 474562"/>
                <a:gd name="connsiteY9" fmla="*/ 578735 h 625033"/>
                <a:gd name="connsiteX10" fmla="*/ 462987 w 474562"/>
                <a:gd name="connsiteY10" fmla="*/ 601884 h 625033"/>
                <a:gd name="connsiteX11" fmla="*/ 474562 w 474562"/>
                <a:gd name="connsiteY11" fmla="*/ 625033 h 62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4562" h="625033">
                  <a:moveTo>
                    <a:pt x="0" y="0"/>
                  </a:moveTo>
                  <a:cubicBezTo>
                    <a:pt x="7716" y="19291"/>
                    <a:pt x="15854" y="38420"/>
                    <a:pt x="23149" y="57874"/>
                  </a:cubicBezTo>
                  <a:cubicBezTo>
                    <a:pt x="27433" y="69298"/>
                    <a:pt x="27956" y="82446"/>
                    <a:pt x="34724" y="92598"/>
                  </a:cubicBezTo>
                  <a:cubicBezTo>
                    <a:pt x="74670" y="152517"/>
                    <a:pt x="84930" y="104316"/>
                    <a:pt x="115747" y="196770"/>
                  </a:cubicBezTo>
                  <a:cubicBezTo>
                    <a:pt x="143295" y="279415"/>
                    <a:pt x="125360" y="245915"/>
                    <a:pt x="162046" y="300942"/>
                  </a:cubicBezTo>
                  <a:cubicBezTo>
                    <a:pt x="188646" y="380743"/>
                    <a:pt x="167941" y="353135"/>
                    <a:pt x="208344" y="393540"/>
                  </a:cubicBezTo>
                  <a:cubicBezTo>
                    <a:pt x="212202" y="405115"/>
                    <a:pt x="213151" y="418112"/>
                    <a:pt x="219919" y="428264"/>
                  </a:cubicBezTo>
                  <a:cubicBezTo>
                    <a:pt x="231502" y="445639"/>
                    <a:pt x="284895" y="489689"/>
                    <a:pt x="300942" y="497712"/>
                  </a:cubicBezTo>
                  <a:cubicBezTo>
                    <a:pt x="322767" y="508625"/>
                    <a:pt x="370390" y="520861"/>
                    <a:pt x="370390" y="520861"/>
                  </a:cubicBezTo>
                  <a:cubicBezTo>
                    <a:pt x="389681" y="540152"/>
                    <a:pt x="405563" y="563602"/>
                    <a:pt x="428263" y="578735"/>
                  </a:cubicBezTo>
                  <a:cubicBezTo>
                    <a:pt x="439838" y="586451"/>
                    <a:pt x="453150" y="592048"/>
                    <a:pt x="462987" y="601884"/>
                  </a:cubicBezTo>
                  <a:cubicBezTo>
                    <a:pt x="469087" y="607984"/>
                    <a:pt x="470704" y="617317"/>
                    <a:pt x="474562" y="62503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
        <p:nvSpPr>
          <p:cNvPr id="16" name="Rectangle 15"/>
          <p:cNvSpPr/>
          <p:nvPr/>
        </p:nvSpPr>
        <p:spPr>
          <a:xfrm rot="10800000">
            <a:off x="6671109" y="3387385"/>
            <a:ext cx="1419346" cy="2433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256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4.42183E-6 L -0.0026 0.32933 " pathEditMode="relative" rAng="0" ptsTypes="AA">
                                      <p:cBhvr>
                                        <p:cTn id="6" dur="2000" fill="hold"/>
                                        <p:tgtEl>
                                          <p:spTgt spid="8"/>
                                        </p:tgtEl>
                                        <p:attrNameLst>
                                          <p:attrName>ppt_x</p:attrName>
                                          <p:attrName>ppt_y</p:attrName>
                                        </p:attrNameLst>
                                      </p:cBhvr>
                                      <p:rCtr x="-139" y="16466"/>
                                    </p:animMotion>
                                  </p:childTnLst>
                                </p:cTn>
                              </p:par>
                              <p:par>
                                <p:cTn id="7" presetID="42" presetClass="path" presetSubtype="0" accel="50000" decel="50000" fill="hold" grpId="0" nodeType="withEffect">
                                  <p:stCondLst>
                                    <p:cond delay="0"/>
                                  </p:stCondLst>
                                  <p:childTnLst>
                                    <p:animMotion origin="layout" path="M 1.94444E-6 4.69935E-6 L 0.00121 -0.23775 " pathEditMode="relative" rAng="0" ptsTypes="AA">
                                      <p:cBhvr>
                                        <p:cTn id="8" dur="2000" fill="hold"/>
                                        <p:tgtEl>
                                          <p:spTgt spid="16"/>
                                        </p:tgtEl>
                                        <p:attrNameLst>
                                          <p:attrName>ppt_x</p:attrName>
                                          <p:attrName>ppt_y</p:attrName>
                                        </p:attrNameLst>
                                      </p:cBhvr>
                                      <p:rCtr x="52" y="-118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704788"/>
            <a:ext cx="7010400" cy="3448423"/>
          </a:xfrm>
          <a:prstGeom prst="rect">
            <a:avLst/>
          </a:prstGeom>
        </p:spPr>
      </p:pic>
    </p:spTree>
    <p:extLst>
      <p:ext uri="{BB962C8B-B14F-4D97-AF65-F5344CB8AC3E}">
        <p14:creationId xmlns:p14="http://schemas.microsoft.com/office/powerpoint/2010/main" val="4275566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2585323"/>
          </a:xfrm>
          <a:prstGeom prst="rect">
            <a:avLst/>
          </a:prstGeom>
          <a:noFill/>
        </p:spPr>
        <p:txBody>
          <a:bodyPr wrap="square" rtlCol="0">
            <a:spAutoFit/>
          </a:bodyPr>
          <a:lstStyle/>
          <a:p>
            <a:pPr algn="r" rtl="1"/>
            <a:r>
              <a:rPr lang="fa-IR" sz="1600" b="1" dirty="0" smtClean="0">
                <a:cs typeface="B Nazanin" pitchFamily="2" charset="-78"/>
              </a:rPr>
              <a:t>تعمیر ترک</a:t>
            </a:r>
          </a:p>
          <a:p>
            <a:pPr algn="r" rtl="1"/>
            <a:r>
              <a:rPr lang="fa-IR" b="1" dirty="0" smtClean="0">
                <a:solidFill>
                  <a:schemeClr val="bg2">
                    <a:lumMod val="50000"/>
                  </a:schemeClr>
                </a:solidFill>
                <a:cs typeface="B Nazanin" pitchFamily="2" charset="-78"/>
              </a:rPr>
              <a:t>2. تعمیر ترکهای غیر فعال </a:t>
            </a:r>
          </a:p>
          <a:p>
            <a:pPr algn="r" rtl="1"/>
            <a:r>
              <a:rPr lang="fa-IR" sz="1600" dirty="0" smtClean="0">
                <a:cs typeface="B Nazanin" pitchFamily="2" charset="-78"/>
              </a:rPr>
              <a:t>ابتدا باید دید</a:t>
            </a:r>
            <a:r>
              <a:rPr lang="en-US" sz="1600" dirty="0" smtClean="0">
                <a:cs typeface="B Nazanin" pitchFamily="2" charset="-78"/>
              </a:rPr>
              <a:t> </a:t>
            </a:r>
            <a:r>
              <a:rPr lang="fa-IR" sz="1600" dirty="0" smtClean="0">
                <a:cs typeface="B Nazanin" pitchFamily="2" charset="-78"/>
              </a:rPr>
              <a:t>ترک منفرد است یا الگویی عمومی دارد ، ترکهای الگودار به ندرت در شرایط تنشهای بیش از حد هستند و تقویت آنها معمولا لازم نیست.</a:t>
            </a:r>
          </a:p>
          <a:p>
            <a:pPr algn="r" rtl="1"/>
            <a:r>
              <a:rPr lang="fa-IR" sz="1600" dirty="0" smtClean="0">
                <a:cs typeface="B Nazanin" pitchFamily="2" charset="-78"/>
              </a:rPr>
              <a:t>اپوکسی انتخاب مناسبی است چراکه در عین عمل به عنوان یک درزگیر به بازگرداندن مقاومت کششی در طول ترک کمک خواهد کرد</a:t>
            </a:r>
            <a:endParaRPr lang="en-US" sz="1600" dirty="0" smtClean="0">
              <a:cs typeface="B Nazanin" pitchFamily="2" charset="-78"/>
            </a:endParaRPr>
          </a:p>
          <a:p>
            <a:pPr algn="r" rtl="1"/>
            <a:r>
              <a:rPr lang="fa-IR" sz="1600" dirty="0" smtClean="0">
                <a:cs typeface="B Nazanin" pitchFamily="2" charset="-78"/>
              </a:rPr>
              <a:t>در این نوع ترکهای وجود آب یا عدم وجود آن در انتخاب نوع روش تعمییر موثر است.</a:t>
            </a:r>
          </a:p>
          <a:p>
            <a:pPr algn="r" rtl="1"/>
            <a:endParaRPr lang="fa-IR" sz="1600" dirty="0" smtClean="0">
              <a:cs typeface="B Nazanin" pitchFamily="2" charset="-78"/>
            </a:endParaRPr>
          </a:p>
          <a:p>
            <a:pPr algn="r" rtl="1"/>
            <a:endParaRPr lang="fa-IR" sz="1600" dirty="0">
              <a:cs typeface="B Nazanin" pitchFamily="2" charset="-78"/>
            </a:endParaRPr>
          </a:p>
          <a:p>
            <a:pPr algn="r" rtl="1"/>
            <a:endParaRPr lang="fa-IR" sz="1600" dirty="0">
              <a:cs typeface="B Nazanin"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4150" y="2931197"/>
            <a:ext cx="6311900" cy="3317203"/>
          </a:xfrm>
          <a:prstGeom prst="rect">
            <a:avLst/>
          </a:prstGeom>
        </p:spPr>
      </p:pic>
    </p:spTree>
    <p:extLst>
      <p:ext uri="{BB962C8B-B14F-4D97-AF65-F5344CB8AC3E}">
        <p14:creationId xmlns:p14="http://schemas.microsoft.com/office/powerpoint/2010/main" val="19304339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066800"/>
            <a:ext cx="6629400" cy="3077766"/>
          </a:xfrm>
          <a:prstGeom prst="rect">
            <a:avLst/>
          </a:prstGeom>
          <a:noFill/>
        </p:spPr>
        <p:txBody>
          <a:bodyPr wrap="square" rtlCol="0">
            <a:spAutoFit/>
          </a:bodyPr>
          <a:lstStyle/>
          <a:p>
            <a:pPr algn="r" rtl="1"/>
            <a:r>
              <a:rPr lang="fa-IR" sz="1600" b="1" dirty="0" smtClean="0">
                <a:cs typeface="B Nazanin" pitchFamily="2" charset="-78"/>
              </a:rPr>
              <a:t>تعمیر ترک</a:t>
            </a:r>
          </a:p>
          <a:p>
            <a:pPr algn="r" rtl="1"/>
            <a:r>
              <a:rPr lang="fa-IR" b="1" dirty="0" smtClean="0">
                <a:solidFill>
                  <a:schemeClr val="bg2">
                    <a:lumMod val="50000"/>
                  </a:schemeClr>
                </a:solidFill>
                <a:cs typeface="B Nazanin" pitchFamily="2" charset="-78"/>
              </a:rPr>
              <a:t>3. تعمیر ترکهای نشت دار</a:t>
            </a:r>
          </a:p>
          <a:p>
            <a:pPr algn="r" rtl="1"/>
            <a:r>
              <a:rPr lang="fa-IR" sz="1600" dirty="0" smtClean="0">
                <a:cs typeface="B Nazanin" pitchFamily="2" charset="-78"/>
              </a:rPr>
              <a:t>به طور کلی بیشتر رزین های آلی ، به استثنای فومول بندی خاصی از رزین های اپوکسی ، اکریلامید و اورتان تحمل چندانی در برابر مقدار رطوبت زیاد ندارند.چون رطوبت بر روی چسبندگب این مواد با بتن اثر میگذارد پس از این مواد نمیتوان برای درزگیری ترکهای نشت دار استفاده کرد.</a:t>
            </a:r>
            <a:endParaRPr lang="en-US" sz="1600" dirty="0" smtClean="0">
              <a:cs typeface="B Nazanin" pitchFamily="2" charset="-78"/>
            </a:endParaRPr>
          </a:p>
          <a:p>
            <a:pPr algn="r" rtl="1"/>
            <a:r>
              <a:rPr lang="fa-IR" sz="1600" dirty="0" smtClean="0">
                <a:cs typeface="B Nazanin" pitchFamily="2" charset="-78"/>
              </a:rPr>
              <a:t>درحال حاضر مصالح یک یا دو جزیی اورتان ، اکریلامید ، پلی اکریلامید و اکریلات پایه در بازار موجود است که به طور اختصاصی برای درزگیری ترکهای نشتی ، حتی زمانی که آب ار درون ترکها فرو میریزد ، ساخته شده اند</a:t>
            </a:r>
          </a:p>
          <a:p>
            <a:pPr algn="r" rtl="1"/>
            <a:r>
              <a:rPr lang="fa-IR" sz="1600" dirty="0" smtClean="0">
                <a:cs typeface="B Nazanin" pitchFamily="2" charset="-78"/>
              </a:rPr>
              <a:t>شیوه تعمیر با این مصالح شبیه تعمیر تزریقی ترک هاست و مواد را تحت فشار به درون ترک تزریق میکنند.</a:t>
            </a:r>
          </a:p>
          <a:p>
            <a:pPr algn="r" rtl="1"/>
            <a:r>
              <a:rPr lang="fa-IR" sz="1600" dirty="0" smtClean="0">
                <a:cs typeface="B Nazanin" pitchFamily="2" charset="-78"/>
              </a:rPr>
              <a:t>از این دوغاب میتوان درزهایی تا </a:t>
            </a:r>
            <a:r>
              <a:rPr lang="en-US" sz="1600" dirty="0" smtClean="0">
                <a:cs typeface="B Nazanin" pitchFamily="2" charset="-78"/>
              </a:rPr>
              <a:t>0.05mm</a:t>
            </a:r>
            <a:r>
              <a:rPr lang="fa-IR" sz="1600" dirty="0" smtClean="0">
                <a:cs typeface="B Nazanin" pitchFamily="2" charset="-78"/>
              </a:rPr>
              <a:t> را درزگیری کرد اما از معایب آن میتوان به سمی بودن مواد ، مقاومت کم و نیز خشک نبودن کامل ملات در زمان بهره برداری اشاره کرد.</a:t>
            </a:r>
            <a:endParaRPr lang="fa-IR" sz="1600" dirty="0">
              <a:cs typeface="B Nazanin" pitchFamily="2" charset="-78"/>
            </a:endParaRPr>
          </a:p>
        </p:txBody>
      </p:sp>
    </p:spTree>
    <p:extLst>
      <p:ext uri="{BB962C8B-B14F-4D97-AF65-F5344CB8AC3E}">
        <p14:creationId xmlns:p14="http://schemas.microsoft.com/office/powerpoint/2010/main" val="303731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539430"/>
          </a:xfrm>
          <a:prstGeom prst="rect">
            <a:avLst/>
          </a:prstGeom>
          <a:noFill/>
        </p:spPr>
        <p:txBody>
          <a:bodyPr wrap="square" rtlCol="0">
            <a:spAutoFit/>
          </a:bodyPr>
          <a:lstStyle/>
          <a:p>
            <a:pPr algn="r" rtl="1"/>
            <a:r>
              <a:rPr lang="fa-IR" sz="1600" b="1" dirty="0" smtClean="0">
                <a:cs typeface="B Nazanin" pitchFamily="2" charset="-78"/>
              </a:rPr>
              <a:t>روشهای تعمیر</a:t>
            </a:r>
          </a:p>
          <a:p>
            <a:pPr algn="r" rtl="1"/>
            <a:r>
              <a:rPr lang="fa-IR" sz="1600" dirty="0" smtClean="0">
                <a:cs typeface="B Nazanin" pitchFamily="2" charset="-78"/>
              </a:rPr>
              <a:t>روشهای گوناگونی برای تعمیر ترکها وجود دارد ولی با توجه به مطالب گفته شده برای ترکهای فعال و غیر فعال می توان به موارد زیر اشاره کرد.</a:t>
            </a:r>
          </a:p>
          <a:p>
            <a:pPr marL="342900" indent="-342900" algn="r" rtl="1">
              <a:buAutoNum type="arabicPeriod"/>
            </a:pPr>
            <a:r>
              <a:rPr lang="fa-IR" sz="1600" dirty="0" smtClean="0">
                <a:cs typeface="B Nazanin" pitchFamily="2" charset="-78"/>
              </a:rPr>
              <a:t>تزریق رزین</a:t>
            </a:r>
            <a:endParaRPr lang="fa-IR" sz="1600" dirty="0">
              <a:cs typeface="B Nazanin" pitchFamily="2" charset="-78"/>
            </a:endParaRPr>
          </a:p>
          <a:p>
            <a:pPr marL="342900" indent="-342900" algn="r" rtl="1">
              <a:buAutoNum type="arabicPeriod"/>
            </a:pPr>
            <a:r>
              <a:rPr lang="fa-IR" sz="1600" dirty="0" smtClean="0">
                <a:cs typeface="B Nazanin" pitchFamily="2" charset="-78"/>
              </a:rPr>
              <a:t>پرکردن در خلا</a:t>
            </a:r>
          </a:p>
          <a:p>
            <a:pPr marL="342900" indent="-342900" algn="r" rtl="1">
              <a:buAutoNum type="arabicPeriod"/>
            </a:pPr>
            <a:r>
              <a:rPr lang="fa-IR" sz="1600" dirty="0" smtClean="0">
                <a:cs typeface="B Nazanin" pitchFamily="2" charset="-78"/>
              </a:rPr>
              <a:t>بخیه زدن</a:t>
            </a:r>
          </a:p>
          <a:p>
            <a:pPr marL="342900" indent="-342900" algn="r" rtl="1">
              <a:buAutoNum type="arabicPeriod"/>
            </a:pPr>
            <a:r>
              <a:rPr lang="fa-IR" sz="1600" dirty="0" smtClean="0">
                <a:cs typeface="B Nazanin" pitchFamily="2" charset="-78"/>
              </a:rPr>
              <a:t>شیار زدن و درزگیری</a:t>
            </a:r>
          </a:p>
          <a:p>
            <a:pPr marL="342900" indent="-342900" algn="r" rtl="1">
              <a:buAutoNum type="arabicPeriod"/>
            </a:pPr>
            <a:r>
              <a:rPr lang="fa-IR" sz="1600" dirty="0" smtClean="0">
                <a:cs typeface="B Nazanin" pitchFamily="2" charset="-78"/>
              </a:rPr>
              <a:t>دوغاب ریزی</a:t>
            </a:r>
          </a:p>
          <a:p>
            <a:pPr marL="342900" indent="-342900" algn="r" rtl="1">
              <a:buAutoNum type="arabicPeriod"/>
            </a:pPr>
            <a:r>
              <a:rPr lang="fa-IR" sz="1600" dirty="0" smtClean="0">
                <a:cs typeface="B Nazanin" pitchFamily="2" charset="-78"/>
              </a:rPr>
              <a:t>مته کاری و پر کردن</a:t>
            </a:r>
          </a:p>
          <a:p>
            <a:pPr marL="342900" indent="-342900" algn="r" rtl="1">
              <a:buAutoNum type="arabicPeriod"/>
            </a:pPr>
            <a:r>
              <a:rPr lang="fa-IR" sz="1600" dirty="0" smtClean="0">
                <a:cs typeface="B Nazanin" pitchFamily="2" charset="-78"/>
              </a:rPr>
              <a:t>درزگیری انعطاف پذیر</a:t>
            </a:r>
          </a:p>
          <a:p>
            <a:pPr marL="342900" indent="-342900" algn="r" rtl="1">
              <a:buAutoNum type="arabicPeriod"/>
            </a:pPr>
            <a:r>
              <a:rPr lang="fa-IR" sz="1600" dirty="0" smtClean="0">
                <a:cs typeface="B Nazanin" pitchFamily="2" charset="-78"/>
              </a:rPr>
              <a:t>میلگرد اضافی</a:t>
            </a:r>
          </a:p>
          <a:p>
            <a:pPr marL="342900" indent="-342900" algn="r" rtl="1">
              <a:buAutoNum type="arabicPeriod"/>
            </a:pPr>
            <a:r>
              <a:rPr lang="fa-IR" sz="1600" dirty="0" smtClean="0">
                <a:cs typeface="B Nazanin" pitchFamily="2" charset="-78"/>
              </a:rPr>
              <a:t>روکشها</a:t>
            </a:r>
          </a:p>
          <a:p>
            <a:pPr marL="342900" indent="-342900" algn="r" rtl="1">
              <a:buAutoNum type="arabicPeriod"/>
            </a:pPr>
            <a:r>
              <a:rPr lang="fa-IR" sz="1600" dirty="0" smtClean="0">
                <a:cs typeface="B Nazanin" pitchFamily="2" charset="-78"/>
              </a:rPr>
              <a:t>بهبود خود به خود</a:t>
            </a:r>
          </a:p>
          <a:p>
            <a:pPr algn="r" rtl="1"/>
            <a:endParaRPr lang="fa-IR" sz="1600" dirty="0" smtClean="0">
              <a:cs typeface="B Nazanin" pitchFamily="2" charset="-78"/>
            </a:endParaRPr>
          </a:p>
        </p:txBody>
      </p:sp>
    </p:spTree>
    <p:extLst>
      <p:ext uri="{BB962C8B-B14F-4D97-AF65-F5344CB8AC3E}">
        <p14:creationId xmlns:p14="http://schemas.microsoft.com/office/powerpoint/2010/main" val="1027166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600438"/>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1. تزریق رزین</a:t>
            </a:r>
          </a:p>
          <a:p>
            <a:pPr algn="r" rtl="1"/>
            <a:r>
              <a:rPr lang="fa-IR" sz="1600" dirty="0" smtClean="0">
                <a:cs typeface="B Nazanin" pitchFamily="2" charset="-78"/>
              </a:rPr>
              <a:t>در این روش چالهایی در فواصل نزدیک در طول ترکها سوراخ میشود. پستانک تزریق در این فواصل ثابت شده و سطح ترک را در فاصله </a:t>
            </a:r>
            <a:r>
              <a:rPr lang="fa-IR" sz="1600" dirty="0">
                <a:cs typeface="B Nazanin" pitchFamily="2" charset="-78"/>
              </a:rPr>
              <a:t>پستانک ها </a:t>
            </a:r>
            <a:r>
              <a:rPr lang="fa-IR" sz="1600" dirty="0" smtClean="0">
                <a:cs typeface="B Nazanin" pitchFamily="2" charset="-78"/>
              </a:rPr>
              <a:t>درزگیری میکنند</a:t>
            </a:r>
          </a:p>
          <a:p>
            <a:pPr algn="r" rtl="1"/>
            <a:r>
              <a:rPr lang="fa-IR" sz="1600" dirty="0" smtClean="0">
                <a:cs typeface="B Nazanin" pitchFamily="2" charset="-78"/>
              </a:rPr>
              <a:t>رزین تحت فشار تزریق میشود و این کار برای تمام چال ها انجام میشود.فشار ترزیق را چند دقیقه نگه میدارند تا رزین بتواند در بخش های ریز ترک نفوذ کند. </a:t>
            </a:r>
            <a:endParaRPr lang="fa-IR" sz="1600" dirty="0">
              <a:cs typeface="B Nazanin" pitchFamily="2" charset="-78"/>
            </a:endParaRPr>
          </a:p>
          <a:p>
            <a:pPr algn="r" rtl="1"/>
            <a:endParaRPr lang="fa-IR" sz="1600" dirty="0" smtClean="0">
              <a:cs typeface="B Nazanin" pitchFamily="2" charset="-78"/>
            </a:endParaRPr>
          </a:p>
        </p:txBody>
      </p:sp>
      <p:pic>
        <p:nvPicPr>
          <p:cNvPr id="3" name="Concrete crack repair - YouTube_2_0.swf"/>
          <p:cNvPicPr>
            <a:picLocks noRot="1" noChangeAspect="1"/>
          </p:cNvPicPr>
          <p:nvPr>
            <a:videoFile r:link="rId1"/>
          </p:nvPr>
        </p:nvPicPr>
        <p:blipFill>
          <a:blip r:embed="rId3"/>
          <a:stretch>
            <a:fillRect/>
          </a:stretch>
        </p:blipFill>
        <p:spPr>
          <a:xfrm>
            <a:off x="1600200" y="2438399"/>
            <a:ext cx="6172200" cy="4314825"/>
          </a:xfrm>
          <a:prstGeom prst="rect">
            <a:avLst/>
          </a:prstGeom>
        </p:spPr>
      </p:pic>
    </p:spTree>
    <p:extLst>
      <p:ext uri="{BB962C8B-B14F-4D97-AF65-F5344CB8AC3E}">
        <p14:creationId xmlns:p14="http://schemas.microsoft.com/office/powerpoint/2010/main" val="411692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2585323"/>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2. پرکردن در خلا</a:t>
            </a:r>
          </a:p>
          <a:p>
            <a:pPr algn="r" rtl="1"/>
            <a:r>
              <a:rPr lang="fa-IR" sz="1600" dirty="0" smtClean="0">
                <a:cs typeface="B Nazanin" pitchFamily="2" charset="-78"/>
              </a:rPr>
              <a:t>این روش گرچه برای ترکهای منفرد و متعدد استفاده میشود اما برای ترک های متعدد مناسب تر است.</a:t>
            </a:r>
          </a:p>
          <a:p>
            <a:pPr algn="r" rtl="1"/>
            <a:r>
              <a:rPr lang="fa-IR" sz="1600" dirty="0" smtClean="0">
                <a:cs typeface="B Nazanin" pitchFamily="2" charset="-78"/>
              </a:rPr>
              <a:t>برای ترکهای منفرد ، دریچه ورودی دستگاه خلا و تزریق روی ترک قرار میگیرند و تزریق جهت پرکردن آن ترک انجام میشود. این روش درز گیری برای هر ترک به صورت جداگانه ، جز در شرایطی خاص ، عملی و اقتصادی نیست.</a:t>
            </a:r>
          </a:p>
          <a:p>
            <a:pPr algn="r" rtl="1"/>
            <a:r>
              <a:rPr lang="fa-IR" sz="1600" dirty="0" smtClean="0">
                <a:cs typeface="B Nazanin" pitchFamily="2" charset="-78"/>
              </a:rPr>
              <a:t>روش پر کردن در خلا را به طور وسیعی برای کاهش نفوذپذیری بتن و نیز تجدید چسبندگی با پر کردن حفره برای تعمیر اجزا ورقه ورقه شده به کار میرود.مزایای این روش نسبت به تزریق فشاری معمولی عبارتند از : </a:t>
            </a:r>
          </a:p>
          <a:p>
            <a:pPr algn="r" rtl="1"/>
            <a:r>
              <a:rPr lang="fa-IR" sz="1600" dirty="0" smtClean="0">
                <a:cs typeface="B Nazanin" pitchFamily="2" charset="-78"/>
              </a:rPr>
              <a:t>احتمال حبس شده هوا در پشت ترک در حین درزگیری از میان میرود</a:t>
            </a:r>
          </a:p>
          <a:p>
            <a:pPr algn="r" rtl="1"/>
            <a:endParaRPr lang="fa-IR" sz="1600" dirty="0">
              <a:cs typeface="B Nazanin" pitchFamily="2" charset="-78"/>
            </a:endParaRPr>
          </a:p>
        </p:txBody>
      </p:sp>
    </p:spTree>
    <p:extLst>
      <p:ext uri="{BB962C8B-B14F-4D97-AF65-F5344CB8AC3E}">
        <p14:creationId xmlns:p14="http://schemas.microsoft.com/office/powerpoint/2010/main" val="3633633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609600"/>
            <a:ext cx="6629400" cy="2769989"/>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3. بخیه زدن</a:t>
            </a:r>
          </a:p>
          <a:p>
            <a:pPr algn="r" rtl="1"/>
            <a:r>
              <a:rPr lang="fa-IR" sz="1400" dirty="0" smtClean="0">
                <a:cs typeface="B Nazanin" pitchFamily="2" charset="-78"/>
              </a:rPr>
              <a:t>مقاومت کششی مقطع ترک خورده بتن را می توان با بخیه زدن ، درست مثل دوختن پارچه مرمت کرد.در این روش ترک قبل از تعمیر با ماده رزینی سخت ، به کمک قطعات فولادی </a:t>
            </a:r>
            <a:r>
              <a:rPr lang="en-US" sz="1400" dirty="0" smtClean="0">
                <a:cs typeface="B Nazanin" pitchFamily="2" charset="-78"/>
              </a:rPr>
              <a:t>U</a:t>
            </a:r>
            <a:r>
              <a:rPr lang="fa-IR" sz="1400" dirty="0" smtClean="0">
                <a:cs typeface="B Nazanin" pitchFamily="2" charset="-78"/>
              </a:rPr>
              <a:t> شکل که قلاب های بخیه نامیده میشوند ، مهار میکنند . قلاب های بخیه که ترک را در بر میگیرند ، اغلب در شیارهای ممتد دوطرف ترک فرو میروند.باید از چسب اپوکسی رزینی برای مهار پای قلابها استفاده کرد.</a:t>
            </a:r>
          </a:p>
          <a:p>
            <a:pPr algn="r" rtl="1"/>
            <a:r>
              <a:rPr lang="fa-IR" sz="1400" dirty="0" smtClean="0">
                <a:cs typeface="B Nazanin" pitchFamily="2" charset="-78"/>
              </a:rPr>
              <a:t>بخیه زدن برای ایجاد مقاومت کششی لازم در سراسر ترک های اصلی مناسب است.بخیه ترک را نمیبندد اما مانع از تحرک ترک فعال ، و در نتیجه توسعه آن میشود.با بخیه زدن به هر میزان از مقاومت که لازم باشد میتوان رسید.اما باید توجه کرد مقاومت زیاد باعث سخت کردن سازه و درنتیجه گیرداری سازه میشود و ممکن از ترکهایی در قسمت های دیگر ایجاد کند </a:t>
            </a:r>
          </a:p>
          <a:p>
            <a:pPr algn="r" rtl="1"/>
            <a:r>
              <a:rPr lang="fa-IR" sz="1400" dirty="0" smtClean="0">
                <a:cs typeface="B Nazanin" pitchFamily="2" charset="-78"/>
              </a:rPr>
              <a:t>در جایی که رطوبت وجود دارد قبل از بخیه باید آب بندی صورت گیرد تا مانع از خوردگی قلاب ها شد</a:t>
            </a:r>
          </a:p>
          <a:p>
            <a:pPr algn="r" rtl="1"/>
            <a:r>
              <a:rPr lang="fa-IR" sz="1400" dirty="0" smtClean="0">
                <a:cs typeface="B Nazanin" pitchFamily="2" charset="-78"/>
              </a:rPr>
              <a:t>استثنا این قاعده در ترکهای فعال است که باید سازه را قبل از آب بندی تثبیت کرد تا از گسیختگی درز جلوگیری کرد.</a:t>
            </a:r>
          </a:p>
          <a:p>
            <a:pPr algn="r" rtl="1"/>
            <a:endParaRPr lang="fa-IR" sz="1600" dirty="0">
              <a:cs typeface="B Nazanin" pitchFamily="2" charset="-78"/>
            </a:endParaRPr>
          </a:p>
        </p:txBody>
      </p:sp>
      <p:pic>
        <p:nvPicPr>
          <p:cNvPr id="2" name="bakhiye.swf"/>
          <p:cNvPicPr>
            <a:picLocks noRot="1" noChangeAspect="1"/>
          </p:cNvPicPr>
          <p:nvPr>
            <a:videoFile r:link="rId1"/>
          </p:nvPr>
        </p:nvPicPr>
        <p:blipFill>
          <a:blip r:embed="rId3"/>
          <a:stretch>
            <a:fillRect/>
          </a:stretch>
        </p:blipFill>
        <p:spPr>
          <a:xfrm>
            <a:off x="2286000" y="3124200"/>
            <a:ext cx="4978400" cy="3733800"/>
          </a:xfrm>
          <a:prstGeom prst="rect">
            <a:avLst/>
          </a:prstGeom>
        </p:spPr>
      </p:pic>
    </p:spTree>
    <p:extLst>
      <p:ext uri="{BB962C8B-B14F-4D97-AF65-F5344CB8AC3E}">
        <p14:creationId xmlns:p14="http://schemas.microsoft.com/office/powerpoint/2010/main" val="346952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600438"/>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4. شیار زدن و درزگیری</a:t>
            </a:r>
          </a:p>
          <a:p>
            <a:pPr algn="r" rtl="1"/>
            <a:r>
              <a:rPr lang="fa-IR" sz="1600" dirty="0" smtClean="0">
                <a:cs typeface="B Nazanin" pitchFamily="2" charset="-78"/>
              </a:rPr>
              <a:t>این روش ساده تریم و متداول ترین روش است.که افراد غیر ماهر هم میتوانند آنرا انجام دهند و برای درزگیری ریز سطحی و ترکهای بزرگ و مجزا استفاده کرد.</a:t>
            </a:r>
          </a:p>
          <a:p>
            <a:pPr algn="r" rtl="1"/>
            <a:r>
              <a:rPr lang="fa-IR" sz="1600" dirty="0" smtClean="0">
                <a:cs typeface="B Nazanin" pitchFamily="2" charset="-78"/>
              </a:rPr>
              <a:t>در این روش ابتدا شیاری در سراسر طول درون ترک به طوری که شکافی در حدود 10 تا 12 میلیمتر باز شود تا آن را با مصالح مناسب پرکنند.که اغلب از ترکیبات اپوکسی استفاده میشود.</a:t>
            </a:r>
          </a:p>
          <a:p>
            <a:pPr algn="r" rtl="1"/>
            <a:endParaRPr lang="fa-IR" sz="1600" dirty="0" smtClean="0">
              <a:cs typeface="B Nazanin" pitchFamily="2" charset="-78"/>
            </a:endParaRPr>
          </a:p>
        </p:txBody>
      </p:sp>
      <p:pic>
        <p:nvPicPr>
          <p:cNvPr id="2" name="shiyar zadan.swf"/>
          <p:cNvPicPr>
            <a:picLocks noRot="1" noChangeAspect="1"/>
          </p:cNvPicPr>
          <p:nvPr>
            <a:videoFile r:link="rId1"/>
          </p:nvPr>
        </p:nvPicPr>
        <p:blipFill>
          <a:blip r:embed="rId3"/>
          <a:stretch>
            <a:fillRect/>
          </a:stretch>
        </p:blipFill>
        <p:spPr>
          <a:xfrm>
            <a:off x="1524000" y="2435265"/>
            <a:ext cx="5867400" cy="4400550"/>
          </a:xfrm>
          <a:prstGeom prst="rect">
            <a:avLst/>
          </a:prstGeom>
        </p:spPr>
      </p:pic>
    </p:spTree>
    <p:extLst>
      <p:ext uri="{BB962C8B-B14F-4D97-AF65-F5344CB8AC3E}">
        <p14:creationId xmlns:p14="http://schemas.microsoft.com/office/powerpoint/2010/main" val="3964264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354217"/>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5. دوغاب ریزی</a:t>
            </a:r>
          </a:p>
          <a:p>
            <a:pPr algn="r" rtl="1"/>
            <a:r>
              <a:rPr lang="fa-IR" sz="1600" dirty="0" smtClean="0">
                <a:cs typeface="B Nazanin" pitchFamily="2" charset="-78"/>
              </a:rPr>
              <a:t>درزگیری ترکها در بلوک های سد، دیوار های بتنی ضخیم یا پی های سنگی سازه های هیدرولیکی را گاه میتوان با پمپ کردن دوغاب سیمان پرتلند به درون آنها انجام داد . شلنگ های دوغاب ریزی و لوله های منفذ دار را در چال های ایجاد شده در ترک وارد کرده و پیرامون آن را به بتن یا مصالح زودگیر ، درزگیری میکنند تا از اتلاف دوغاب جلوگیری شود.</a:t>
            </a:r>
          </a:p>
        </p:txBody>
      </p:sp>
      <p:sp>
        <p:nvSpPr>
          <p:cNvPr id="3" name="TextBox 2"/>
          <p:cNvSpPr txBox="1"/>
          <p:nvPr/>
        </p:nvSpPr>
        <p:spPr>
          <a:xfrm>
            <a:off x="1301187" y="3048000"/>
            <a:ext cx="6629400" cy="1846659"/>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6. مته کاری و پرکردن</a:t>
            </a:r>
          </a:p>
          <a:p>
            <a:pPr algn="r" rtl="1"/>
            <a:r>
              <a:rPr lang="fa-IR" sz="1600" dirty="0" smtClean="0">
                <a:cs typeface="B Nazanin" pitchFamily="2" charset="-78"/>
              </a:rPr>
              <a:t>از این روش اغلب در ارتباط با دوغاب ریزی ترکها در دیوار استفاده میکنند.این روش مخصوصا برای ترک های عمودی در دیوارهای حایل مناسب است.طول ترک را از بالا به پایین مته کاری کرده و درون آن دوغاب میریزند.</a:t>
            </a:r>
          </a:p>
          <a:p>
            <a:pPr algn="r" rtl="1"/>
            <a:r>
              <a:rPr lang="fa-IR" sz="1600" dirty="0" smtClean="0">
                <a:cs typeface="B Nazanin" pitchFamily="2" charset="-78"/>
              </a:rPr>
              <a:t>اما این روش تنها در صورتی قابل اجراست که مسیر ترکها اصولا مستقیم باشد.</a:t>
            </a:r>
          </a:p>
          <a:p>
            <a:pPr algn="r" rtl="1"/>
            <a:r>
              <a:rPr lang="fa-IR" sz="1600" dirty="0" smtClean="0">
                <a:cs typeface="B Nazanin" pitchFamily="2" charset="-78"/>
              </a:rPr>
              <a:t>چال های حفر شده با مته باید آن قدر بزرگ باشند (نرجیحا با قطر 50-70 میلیمتر ) که سراسر امتداد طولی ترک را قطع کنند</a:t>
            </a:r>
          </a:p>
        </p:txBody>
      </p:sp>
    </p:spTree>
    <p:extLst>
      <p:ext uri="{BB962C8B-B14F-4D97-AF65-F5344CB8AC3E}">
        <p14:creationId xmlns:p14="http://schemas.microsoft.com/office/powerpoint/2010/main" val="3069298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107996"/>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7. درزگیری انعطاف پذیر</a:t>
            </a:r>
          </a:p>
          <a:p>
            <a:pPr algn="r" rtl="1"/>
            <a:r>
              <a:rPr lang="fa-IR" sz="1600" dirty="0" smtClean="0">
                <a:cs typeface="B Nazanin" pitchFamily="2" charset="-78"/>
              </a:rPr>
              <a:t>تبدیل ترکهای فعال به درزهای قابل جابه جایی ، اغلب مناسب به نظر میرسند.</a:t>
            </a:r>
          </a:p>
          <a:p>
            <a:pPr algn="r" rtl="1"/>
            <a:r>
              <a:rPr lang="fa-IR" sz="1600" dirty="0" smtClean="0">
                <a:cs typeface="B Nazanin" pitchFamily="2" charset="-78"/>
              </a:rPr>
              <a:t>شیاری در طول ترک ایجاد میکنند و با مصالح انعطاف پذیر مناسب پر میشود.</a:t>
            </a:r>
          </a:p>
          <a:p>
            <a:pPr algn="r" rtl="1"/>
            <a:r>
              <a:rPr lang="fa-IR" sz="1600" dirty="0" smtClean="0">
                <a:cs typeface="B Nazanin" pitchFamily="2" charset="-78"/>
              </a:rPr>
              <a:t>باید از توصیه های </a:t>
            </a:r>
            <a:r>
              <a:rPr lang="en-US" sz="1600" dirty="0" smtClean="0">
                <a:cs typeface="B Nazanin" pitchFamily="2" charset="-78"/>
              </a:rPr>
              <a:t>ACI-504</a:t>
            </a:r>
            <a:r>
              <a:rPr lang="fa-IR" sz="1600" dirty="0" smtClean="0">
                <a:cs typeface="B Nazanin" pitchFamily="2" charset="-78"/>
              </a:rPr>
              <a:t> برای انتخاب پیکربندی مناسب درز و روش اجرا پیروی کرد.</a:t>
            </a:r>
          </a:p>
        </p:txBody>
      </p:sp>
      <p:pic>
        <p:nvPicPr>
          <p:cNvPr id="2" name="enetaf pazir.swf"/>
          <p:cNvPicPr>
            <a:picLocks noRot="1" noChangeAspect="1"/>
          </p:cNvPicPr>
          <p:nvPr>
            <a:videoFile r:link="rId1"/>
          </p:nvPr>
        </p:nvPicPr>
        <p:blipFill>
          <a:blip r:embed="rId3"/>
          <a:stretch>
            <a:fillRect/>
          </a:stretch>
        </p:blipFill>
        <p:spPr>
          <a:xfrm>
            <a:off x="1689422" y="2265744"/>
            <a:ext cx="5791200" cy="4343400"/>
          </a:xfrm>
          <a:prstGeom prst="rect">
            <a:avLst/>
          </a:prstGeom>
        </p:spPr>
      </p:pic>
    </p:spTree>
    <p:extLst>
      <p:ext uri="{BB962C8B-B14F-4D97-AF65-F5344CB8AC3E}">
        <p14:creationId xmlns:p14="http://schemas.microsoft.com/office/powerpoint/2010/main" val="73769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295400" y="1066800"/>
            <a:ext cx="6629400" cy="2308324"/>
          </a:xfrm>
          <a:prstGeom prst="rect">
            <a:avLst/>
          </a:prstGeom>
          <a:noFill/>
        </p:spPr>
        <p:txBody>
          <a:bodyPr wrap="square" rtlCol="0">
            <a:spAutoFit/>
          </a:bodyPr>
          <a:lstStyle/>
          <a:p>
            <a:pPr algn="r" rtl="1"/>
            <a:r>
              <a:rPr lang="fa-IR" sz="1600" dirty="0">
                <a:cs typeface="B Nazanin" pitchFamily="2" charset="-78"/>
              </a:rPr>
              <a:t>همیشه باید تا حدی انتظار ترک خوردگی را در بتن داشت و این مورد در بیشتر مواقع در طراحی سازه و در پارامترهای ضریب‏ ایمنی در نظر گرفته می‏</a:t>
            </a:r>
            <a:r>
              <a:rPr lang="fa-IR" sz="1600" dirty="0" smtClean="0">
                <a:cs typeface="B Nazanin" pitchFamily="2" charset="-78"/>
              </a:rPr>
              <a:t>شوند.</a:t>
            </a:r>
            <a:r>
              <a:rPr lang="fa-IR" sz="1600" dirty="0">
                <a:cs typeface="B Nazanin" pitchFamily="2" charset="-78"/>
              </a:rPr>
              <a:t>  ترک‏ها تا حدودی مشکل‏ساز هستند که</a:t>
            </a:r>
            <a:r>
              <a:rPr lang="fa-IR" sz="1600" dirty="0" smtClean="0">
                <a:cs typeface="B Nazanin" pitchFamily="2" charset="-78"/>
              </a:rPr>
              <a:t>:</a:t>
            </a:r>
          </a:p>
          <a:p>
            <a:pPr algn="r" rtl="1"/>
            <a:endParaRPr lang="fa-IR" sz="1600" dirty="0" smtClean="0">
              <a:cs typeface="B Nazanin" pitchFamily="2" charset="-78"/>
            </a:endParaRPr>
          </a:p>
          <a:p>
            <a:pPr algn="r" rtl="1"/>
            <a:r>
              <a:rPr lang="fa-IR" sz="1600" dirty="0" smtClean="0">
                <a:cs typeface="B Nazanin" pitchFamily="2" charset="-78"/>
              </a:rPr>
              <a:t>1. از </a:t>
            </a:r>
            <a:r>
              <a:rPr lang="fa-IR" sz="1600" dirty="0">
                <a:cs typeface="B Nazanin" pitchFamily="2" charset="-78"/>
              </a:rPr>
              <a:t>لحاظ زیبایی غیر قابل قبول </a:t>
            </a:r>
            <a:r>
              <a:rPr lang="fa-IR" sz="1600" dirty="0" smtClean="0">
                <a:cs typeface="B Nazanin" pitchFamily="2" charset="-78"/>
              </a:rPr>
              <a:t>باشند</a:t>
            </a:r>
          </a:p>
          <a:p>
            <a:pPr algn="r" rtl="1"/>
            <a:endParaRPr lang="fa-IR" sz="1600" dirty="0" smtClean="0">
              <a:cs typeface="B Nazanin" pitchFamily="2" charset="-78"/>
            </a:endParaRPr>
          </a:p>
          <a:p>
            <a:pPr algn="r" rtl="1"/>
            <a:r>
              <a:rPr lang="fa-IR" sz="1600" dirty="0" smtClean="0">
                <a:cs typeface="B Nazanin" pitchFamily="2" charset="-78"/>
              </a:rPr>
              <a:t>2. سبب </a:t>
            </a:r>
            <a:r>
              <a:rPr lang="fa-IR" sz="1600" dirty="0">
                <a:cs typeface="B Nazanin" pitchFamily="2" charset="-78"/>
              </a:rPr>
              <a:t>خروج‏ سازه از حالت آب‏بندی شوند </a:t>
            </a:r>
            <a:endParaRPr lang="fa-IR" sz="1600" dirty="0" smtClean="0">
              <a:cs typeface="B Nazanin" pitchFamily="2" charset="-78"/>
            </a:endParaRPr>
          </a:p>
          <a:p>
            <a:pPr algn="r" rtl="1"/>
            <a:endParaRPr lang="fa-IR" sz="1600" dirty="0" smtClean="0">
              <a:cs typeface="B Nazanin" pitchFamily="2" charset="-78"/>
            </a:endParaRPr>
          </a:p>
          <a:p>
            <a:pPr algn="r" rtl="1"/>
            <a:r>
              <a:rPr lang="fa-IR" sz="1600" dirty="0" smtClean="0">
                <a:cs typeface="B Nazanin" pitchFamily="2" charset="-78"/>
              </a:rPr>
              <a:t>3. بر </a:t>
            </a:r>
            <a:r>
              <a:rPr lang="fa-IR" sz="1600" dirty="0">
                <a:cs typeface="B Nazanin" pitchFamily="2" charset="-78"/>
              </a:rPr>
              <a:t>دوام سازه </a:t>
            </a:r>
            <a:r>
              <a:rPr lang="fa-IR" sz="1600" dirty="0" smtClean="0">
                <a:cs typeface="B Nazanin" pitchFamily="2" charset="-78"/>
              </a:rPr>
              <a:t>و از </a:t>
            </a:r>
            <a:r>
              <a:rPr lang="fa-IR" sz="1600" dirty="0">
                <a:cs typeface="B Nazanin" pitchFamily="2" charset="-78"/>
              </a:rPr>
              <a:t>لحاظ سازه‏ای اهمیت داشته باشند.</a:t>
            </a:r>
          </a:p>
          <a:p>
            <a:pPr algn="r" rtl="1"/>
            <a:endParaRPr lang="fa-IR" sz="1600" dirty="0" smtClean="0">
              <a:cs typeface="B Nazanin"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884" y="1676400"/>
            <a:ext cx="2938959" cy="4408438"/>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883" y="1676400"/>
            <a:ext cx="2938960" cy="4408438"/>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r="55660"/>
          <a:stretch/>
        </p:blipFill>
        <p:spPr>
          <a:xfrm>
            <a:off x="1005839" y="1676400"/>
            <a:ext cx="2916003" cy="4438670"/>
          </a:xfrm>
          <a:prstGeom prst="rect">
            <a:avLst/>
          </a:prstGeom>
        </p:spPr>
      </p:pic>
    </p:spTree>
    <p:extLst>
      <p:ext uri="{BB962C8B-B14F-4D97-AF65-F5344CB8AC3E}">
        <p14:creationId xmlns:p14="http://schemas.microsoft.com/office/powerpoint/2010/main" val="257745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600438"/>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8. میلگردهای اضافی </a:t>
            </a:r>
          </a:p>
          <a:p>
            <a:pPr algn="r" rtl="1"/>
            <a:r>
              <a:rPr lang="fa-IR" sz="1600" dirty="0" smtClean="0">
                <a:cs typeface="B Nazanin" pitchFamily="2" charset="-78"/>
              </a:rPr>
              <a:t>شاه تیر های بتن مسلح ترک خورده پل را میتوان با وارد کردن میلگرد هایی علاوه بر تزریق اپوکسی ، به طور موفقیت آمیزی تعمیر کرد.</a:t>
            </a:r>
          </a:p>
          <a:p>
            <a:pPr algn="r" rtl="1"/>
            <a:r>
              <a:rPr lang="fa-IR" sz="1600" dirty="0" smtClean="0">
                <a:cs typeface="B Nazanin" pitchFamily="2" charset="-78"/>
              </a:rPr>
              <a:t>ابتدا ترک را درزگیری میکنیم سپس چالهایی در سراسر صفحه ترک و امتداد عمود بر این صفحه حفر مکنند ، هم چال ها و هم صفحه ترک را با اپوکسی ، در فشار کم ( </a:t>
            </a:r>
            <a:r>
              <a:rPr lang="en-US" sz="1600" dirty="0" smtClean="0">
                <a:cs typeface="B Nazanin" pitchFamily="2" charset="-78"/>
              </a:rPr>
              <a:t>0.155-0.344 MPa</a:t>
            </a:r>
            <a:r>
              <a:rPr lang="fa-IR" sz="1600" dirty="0" smtClean="0">
                <a:cs typeface="B Nazanin" pitchFamily="2" charset="-78"/>
              </a:rPr>
              <a:t>) پمپ میکنند و میلگردها را درچال های حفر شده قرار میدهند </a:t>
            </a:r>
          </a:p>
        </p:txBody>
      </p:sp>
    </p:spTree>
    <p:extLst>
      <p:ext uri="{BB962C8B-B14F-4D97-AF65-F5344CB8AC3E}">
        <p14:creationId xmlns:p14="http://schemas.microsoft.com/office/powerpoint/2010/main" val="4169248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28195" y="609600"/>
            <a:ext cx="6629400" cy="1415772"/>
          </a:xfrm>
          <a:prstGeom prst="rect">
            <a:avLst/>
          </a:prstGeom>
          <a:noFill/>
        </p:spPr>
        <p:txBody>
          <a:bodyPr wrap="square" rtlCol="0">
            <a:spAutoFit/>
          </a:bodyPr>
          <a:lstStyle/>
          <a:p>
            <a:pPr algn="r" rtl="1"/>
            <a:r>
              <a:rPr lang="fa-IR" sz="1600" b="1" dirty="0" smtClean="0">
                <a:solidFill>
                  <a:schemeClr val="bg2">
                    <a:lumMod val="50000"/>
                  </a:schemeClr>
                </a:solidFill>
                <a:cs typeface="B Nazanin" pitchFamily="2" charset="-78"/>
              </a:rPr>
              <a:t>9. روکش ها </a:t>
            </a:r>
          </a:p>
          <a:p>
            <a:pPr algn="r" rtl="1"/>
            <a:r>
              <a:rPr lang="fa-IR" sz="1400" dirty="0" smtClean="0">
                <a:cs typeface="B Nazanin" pitchFamily="2" charset="-78"/>
              </a:rPr>
              <a:t>این روش در مکان ها خیلی مفید هستند که تعداد زیادی ترک وجود داشته باشد</a:t>
            </a:r>
          </a:p>
          <a:p>
            <a:pPr algn="r" rtl="1"/>
            <a:r>
              <a:rPr lang="fa-IR" sz="1400" dirty="0" smtClean="0">
                <a:cs typeface="B Nazanin" pitchFamily="2" charset="-78"/>
              </a:rPr>
              <a:t>در دال هایی که در اثر انقباض با هر علت دیگری ترک های ریز بی شماری دارند میتوان از روکش استفاده کرد.</a:t>
            </a:r>
          </a:p>
          <a:p>
            <a:pPr algn="r" rtl="1"/>
            <a:r>
              <a:rPr lang="fa-IR" sz="1400" dirty="0" smtClean="0">
                <a:cs typeface="B Nazanin" pitchFamily="2" charset="-78"/>
              </a:rPr>
              <a:t>اما اغلب ترکها در دال که در معرض جابه جایی، تغییرات دما و رطوبت هستند ایجاد میشود و هر نوع روکشی را به ترک وا میدارند.</a:t>
            </a:r>
          </a:p>
          <a:p>
            <a:pPr algn="r" rtl="1"/>
            <a:r>
              <a:rPr lang="fa-IR" sz="1400" dirty="0" smtClean="0">
                <a:cs typeface="B Nazanin" pitchFamily="2" charset="-78"/>
              </a:rPr>
              <a:t>دال و عرشه های حاوی ترکهای خفته را میتوان با استفاده از روکش پیوسته با ملات اصلاح شده لاتکس تعمیر کرد.</a:t>
            </a:r>
          </a:p>
        </p:txBody>
      </p:sp>
      <p:pic>
        <p:nvPicPr>
          <p:cNvPr id="2" name="rokesh.swf"/>
          <p:cNvPicPr>
            <a:picLocks noRot="1" noChangeAspect="1"/>
          </p:cNvPicPr>
          <p:nvPr>
            <a:videoFile r:link="rId1"/>
          </p:nvPr>
        </p:nvPicPr>
        <p:blipFill>
          <a:blip r:embed="rId3"/>
          <a:stretch>
            <a:fillRect/>
          </a:stretch>
        </p:blipFill>
        <p:spPr>
          <a:xfrm>
            <a:off x="1497343" y="2025372"/>
            <a:ext cx="6291104" cy="4718328"/>
          </a:xfrm>
          <a:prstGeom prst="rect">
            <a:avLst/>
          </a:prstGeom>
        </p:spPr>
      </p:pic>
    </p:spTree>
    <p:extLst>
      <p:ext uri="{BB962C8B-B14F-4D97-AF65-F5344CB8AC3E}">
        <p14:creationId xmlns:p14="http://schemas.microsoft.com/office/powerpoint/2010/main" val="41675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2585323"/>
          </a:xfrm>
          <a:prstGeom prst="rect">
            <a:avLst/>
          </a:prstGeom>
          <a:noFill/>
        </p:spPr>
        <p:txBody>
          <a:bodyPr wrap="square" rtlCol="0">
            <a:spAutoFit/>
          </a:bodyPr>
          <a:lstStyle/>
          <a:p>
            <a:pPr algn="r" rtl="1"/>
            <a:r>
              <a:rPr lang="fa-IR" b="1" dirty="0" smtClean="0">
                <a:solidFill>
                  <a:schemeClr val="bg2">
                    <a:lumMod val="50000"/>
                  </a:schemeClr>
                </a:solidFill>
                <a:cs typeface="B Nazanin" pitchFamily="2" charset="-78"/>
              </a:rPr>
              <a:t>10. بهبود خود به خودی</a:t>
            </a:r>
          </a:p>
          <a:p>
            <a:pPr algn="r" rtl="1"/>
            <a:r>
              <a:rPr lang="fa-IR" sz="1600" dirty="0" smtClean="0">
                <a:cs typeface="B Nazanin" pitchFamily="2" charset="-78"/>
              </a:rPr>
              <a:t>توانایی ذاتی بتن در ترمیم ترکهای درون خود را بهبود خود به خود میگوییند.این پدیده ای است که در حضور رطوبت و نبود تنشهای کششی رخ میدهد. مکانیزم بهبود ، کربناسیون هیدروکسید کلسیم موجود در خمیر بتن ، توسط دی اکسید کربن موجود در آب یا هوای اطراف بتن است.که در این فرایند مقداری از مقاومت کششی بتن در بخش ترک خورده ترمیم شده و امکان بسته شده ترک هم وجود دارد.</a:t>
            </a:r>
          </a:p>
          <a:p>
            <a:pPr algn="r" rtl="1"/>
            <a:r>
              <a:rPr lang="fa-IR" sz="1600" dirty="0" smtClean="0">
                <a:cs typeface="B Nazanin" pitchFamily="2" charset="-78"/>
              </a:rPr>
              <a:t>اما اگر ترکها در معرض جریان آب به آن مقدار که از میان ترکها بگذرد که باعث حل شدن و شسته شدن رسوب های آهکی شود ، بهبود خود به خود رخ نخواهد داد.</a:t>
            </a:r>
          </a:p>
          <a:p>
            <a:pPr algn="r" rtl="1"/>
            <a:r>
              <a:rPr lang="fa-IR" sz="1600" dirty="0" smtClean="0">
                <a:cs typeface="B Nazanin" pitchFamily="2" charset="-78"/>
              </a:rPr>
              <a:t>برای انجام این روش ، اشباع کردن با غوطه ور شدن بخش ترک خورده بتن با ایجاد حوضچه هایی در سطح بتن ایجاد میشود. این اشباع باید در تمام دورده بهبود استمرار داشته باشد.زیرا بروز یک دوره خشکی باعث کاهش شدید در مقاومت مرمت خواهد شد.</a:t>
            </a:r>
          </a:p>
        </p:txBody>
      </p:sp>
    </p:spTree>
    <p:extLst>
      <p:ext uri="{BB962C8B-B14F-4D97-AF65-F5344CB8AC3E}">
        <p14:creationId xmlns:p14="http://schemas.microsoft.com/office/powerpoint/2010/main" val="36859310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3517" y="1066800"/>
            <a:ext cx="7267575"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517" y="2724150"/>
            <a:ext cx="7267576"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667" y="2362200"/>
            <a:ext cx="4867275" cy="405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793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4767" y="914400"/>
            <a:ext cx="603267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4186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914400"/>
            <a:ext cx="13716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510557"/>
            <a:ext cx="5805488" cy="4384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3079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914400"/>
            <a:ext cx="120015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699" y="1643063"/>
            <a:ext cx="6969251" cy="384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53307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1107996"/>
          </a:xfrm>
          <a:prstGeom prst="rect">
            <a:avLst/>
          </a:prstGeom>
          <a:noFill/>
        </p:spPr>
        <p:txBody>
          <a:bodyPr wrap="square" rtlCol="0">
            <a:spAutoFit/>
          </a:bodyPr>
          <a:lstStyle/>
          <a:p>
            <a:pPr algn="r" rtl="1"/>
            <a:r>
              <a:rPr lang="fa-IR" b="1" dirty="0" smtClean="0">
                <a:cs typeface="B Nazanin" pitchFamily="2" charset="-78"/>
              </a:rPr>
              <a:t>بالا دست سد</a:t>
            </a:r>
          </a:p>
          <a:p>
            <a:pPr algn="r" rtl="1"/>
            <a:r>
              <a:rPr lang="fa-IR" sz="1600" dirty="0" smtClean="0">
                <a:cs typeface="B Nazanin" pitchFamily="2" charset="-78"/>
              </a:rPr>
              <a:t>برای ترمیم این قسمت باید ابتدا کنسول ها و وینچ ها و سبد هایی برای دسترسی به این مناطق تعبیه شود و سپس اقدام به ترمیم کرد.</a:t>
            </a:r>
          </a:p>
          <a:p>
            <a:pPr algn="r" rtl="1"/>
            <a:endParaRPr lang="fa-IR" sz="1600" dirty="0" smtClean="0">
              <a:cs typeface="B Nazanin" pitchFamily="2" charset="-7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60328"/>
            <a:ext cx="7191375"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95002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1833563"/>
            <a:ext cx="702945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67430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685800"/>
            <a:ext cx="25050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9451" y="1219200"/>
            <a:ext cx="5653087" cy="4888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3113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662541"/>
          </a:xfrm>
          <a:prstGeom prst="rect">
            <a:avLst/>
          </a:prstGeom>
          <a:noFill/>
        </p:spPr>
        <p:txBody>
          <a:bodyPr wrap="square" rtlCol="0">
            <a:spAutoFit/>
          </a:bodyPr>
          <a:lstStyle/>
          <a:p>
            <a:pPr algn="r" rtl="1"/>
            <a:r>
              <a:rPr lang="fa-IR" sz="1600" dirty="0" smtClean="0">
                <a:cs typeface="B Nazanin" pitchFamily="2" charset="-78"/>
              </a:rPr>
              <a:t>سه دسته ترک قابل تشخیص هستند : </a:t>
            </a:r>
          </a:p>
          <a:p>
            <a:pPr algn="r" rtl="1"/>
            <a:endParaRPr lang="fa-IR" sz="1600" dirty="0">
              <a:cs typeface="B Nazanin" pitchFamily="2" charset="-78"/>
            </a:endParaRPr>
          </a:p>
          <a:p>
            <a:pPr marL="342900" indent="-342900" algn="r" rtl="1">
              <a:buFont typeface="Arial" pitchFamily="34" charset="0"/>
              <a:buChar char="•"/>
            </a:pPr>
            <a:r>
              <a:rPr lang="fa-IR" b="1" dirty="0" smtClean="0">
                <a:cs typeface="B Nazanin" pitchFamily="2" charset="-78"/>
              </a:rPr>
              <a:t>غیر فعال : </a:t>
            </a:r>
          </a:p>
          <a:p>
            <a:pPr marL="342900" indent="-342900" algn="r" rtl="1">
              <a:buFont typeface="Arial" pitchFamily="34" charset="0"/>
              <a:buChar char="•"/>
            </a:pPr>
            <a:r>
              <a:rPr lang="fa-IR" sz="1600" dirty="0" smtClean="0">
                <a:cs typeface="B Nazanin" pitchFamily="2" charset="-78"/>
              </a:rPr>
              <a:t>که این نوع ترک ها ناشی از رویدادی در گذشته مثل بارهای تصادفی ایجاد کرده است و عرض این ترکها ثابت باقی می ماند.</a:t>
            </a:r>
          </a:p>
          <a:p>
            <a:pPr marL="342900" indent="-342900" algn="r" rtl="1">
              <a:buFont typeface="Arial" pitchFamily="34" charset="0"/>
              <a:buChar char="•"/>
            </a:pPr>
            <a:endParaRPr lang="fa-IR" sz="1600" dirty="0">
              <a:cs typeface="B Nazanin" pitchFamily="2" charset="-78"/>
            </a:endParaRPr>
          </a:p>
          <a:p>
            <a:pPr marL="342900" indent="-342900" algn="r" rtl="1">
              <a:buFont typeface="Arial" pitchFamily="34" charset="0"/>
              <a:buChar char="•"/>
            </a:pPr>
            <a:r>
              <a:rPr lang="fa-IR" sz="1600" dirty="0" smtClean="0">
                <a:cs typeface="B Nazanin" pitchFamily="2" charset="-78"/>
              </a:rPr>
              <a:t> </a:t>
            </a:r>
            <a:r>
              <a:rPr lang="fa-IR" b="1" dirty="0" smtClean="0">
                <a:cs typeface="B Nazanin" pitchFamily="2" charset="-78"/>
              </a:rPr>
              <a:t>فعال :</a:t>
            </a:r>
          </a:p>
          <a:p>
            <a:pPr marL="342900" indent="-342900" algn="r" rtl="1">
              <a:buFont typeface="Arial" pitchFamily="34" charset="0"/>
              <a:buChar char="•"/>
            </a:pPr>
            <a:r>
              <a:rPr lang="fa-IR" sz="1600" dirty="0" smtClean="0">
                <a:cs typeface="B Nazanin" pitchFamily="2" charset="-78"/>
              </a:rPr>
              <a:t>عرض ترکهای فعال ثابت باقی نمیماند و به دلیل بارگذاری سازه و یا تغییرات حرارتی و رطوبتی در بتن ، باز و بسته میشوند.</a:t>
            </a:r>
          </a:p>
          <a:p>
            <a:pPr marL="342900" indent="-342900" algn="r" rtl="1">
              <a:buFont typeface="Arial" pitchFamily="34" charset="0"/>
              <a:buChar char="•"/>
            </a:pPr>
            <a:endParaRPr lang="fa-IR" sz="1600" dirty="0">
              <a:cs typeface="B Nazanin" pitchFamily="2" charset="-78"/>
            </a:endParaRPr>
          </a:p>
          <a:p>
            <a:pPr marL="342900" indent="-342900" algn="r" rtl="1">
              <a:buFont typeface="Arial" pitchFamily="34" charset="0"/>
              <a:buChar char="•"/>
            </a:pPr>
            <a:r>
              <a:rPr lang="fa-IR" b="1" dirty="0" smtClean="0">
                <a:cs typeface="B Nazanin" pitchFamily="2" charset="-78"/>
              </a:rPr>
              <a:t>رشد کننده :</a:t>
            </a:r>
          </a:p>
          <a:p>
            <a:pPr marL="342900" indent="-342900" algn="r" rtl="1">
              <a:buFont typeface="Arial" pitchFamily="34" charset="0"/>
              <a:buChar char="•"/>
            </a:pPr>
            <a:r>
              <a:rPr lang="fa-IR" sz="1600" dirty="0" smtClean="0">
                <a:cs typeface="B Nazanin" pitchFamily="2" charset="-78"/>
              </a:rPr>
              <a:t>عرض ترکهای رشد کننده به دلیل پابرجایی علت اصلی ایجاد آنها (برای مثال ادامه نشست پی یا خوردگی میلگردها ) زیاد میشود. برای تعمیر این نوع ترکها ، از هر روشی که استفاده میشود ، باید با حذف علت ایجاد ترک ها همراه باشد.</a:t>
            </a:r>
          </a:p>
        </p:txBody>
      </p:sp>
    </p:spTree>
    <p:extLst>
      <p:ext uri="{BB962C8B-B14F-4D97-AF65-F5344CB8AC3E}">
        <p14:creationId xmlns:p14="http://schemas.microsoft.com/office/powerpoint/2010/main" val="36132882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838200"/>
            <a:ext cx="1085850"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09750"/>
            <a:ext cx="6258429"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85538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385542"/>
          </a:xfrm>
          <a:prstGeom prst="rect">
            <a:avLst/>
          </a:prstGeom>
          <a:noFill/>
        </p:spPr>
        <p:txBody>
          <a:bodyPr wrap="square" rtlCol="0">
            <a:spAutoFit/>
          </a:bodyPr>
          <a:lstStyle/>
          <a:p>
            <a:pPr algn="ctr" rtl="1"/>
            <a:r>
              <a:rPr lang="fa-IR" b="1" dirty="0" smtClean="0">
                <a:solidFill>
                  <a:schemeClr val="bg2">
                    <a:lumMod val="50000"/>
                  </a:schemeClr>
                </a:solidFill>
                <a:cs typeface="B Nazanin" pitchFamily="2" charset="-78"/>
              </a:rPr>
              <a:t>با تشکر از توجه شما</a:t>
            </a:r>
          </a:p>
          <a:p>
            <a:pPr algn="ctr" rtl="1"/>
            <a:endParaRPr lang="fa-IR" b="1" dirty="0">
              <a:solidFill>
                <a:schemeClr val="bg2">
                  <a:lumMod val="50000"/>
                </a:schemeClr>
              </a:solidFill>
              <a:cs typeface="B Nazanin" pitchFamily="2" charset="-78"/>
            </a:endParaRPr>
          </a:p>
          <a:p>
            <a:pPr algn="ctr" rtl="1"/>
            <a:endParaRPr lang="fa-IR" sz="2800" dirty="0" smtClean="0">
              <a:cs typeface="B Titr" pitchFamily="2" charset="-78"/>
            </a:endParaRPr>
          </a:p>
          <a:p>
            <a:pPr algn="ctr" rtl="1"/>
            <a:endParaRPr lang="fa-IR" sz="2800" dirty="0">
              <a:cs typeface="B Titr" pitchFamily="2" charset="-78"/>
            </a:endParaRPr>
          </a:p>
          <a:p>
            <a:pPr algn="ctr" rtl="1"/>
            <a:r>
              <a:rPr lang="fa-IR" sz="2800" dirty="0" smtClean="0">
                <a:cs typeface="B Titr" pitchFamily="2" charset="-78"/>
              </a:rPr>
              <a:t>ترک </a:t>
            </a:r>
            <a:r>
              <a:rPr lang="fa-IR" sz="2800" dirty="0">
                <a:cs typeface="B Titr" pitchFamily="2" charset="-78"/>
              </a:rPr>
              <a:t>های بتن</a:t>
            </a:r>
          </a:p>
          <a:p>
            <a:pPr algn="ctr" rtl="1"/>
            <a:endParaRPr lang="fa-IR" sz="2800" dirty="0">
              <a:cs typeface="B Titr" pitchFamily="2" charset="-78"/>
            </a:endParaRPr>
          </a:p>
          <a:p>
            <a:pPr algn="ctr" rtl="1"/>
            <a:endParaRPr lang="fa-IR" dirty="0">
              <a:cs typeface="B Nazanin" pitchFamily="2" charset="-78"/>
            </a:endParaRPr>
          </a:p>
          <a:p>
            <a:pPr algn="ctr" rtl="1"/>
            <a:endParaRPr lang="fa-IR" dirty="0">
              <a:cs typeface="B Nazanin" pitchFamily="2" charset="-78"/>
            </a:endParaRPr>
          </a:p>
          <a:p>
            <a:pPr algn="ctr" rtl="1"/>
            <a:r>
              <a:rPr lang="fa-IR" sz="1200" dirty="0">
                <a:cs typeface="B Nazanin" pitchFamily="2" charset="-78"/>
              </a:rPr>
              <a:t>نیمسال دوم سال تحصیلی 90-91</a:t>
            </a:r>
            <a:endParaRPr lang="en-US" sz="1200" dirty="0">
              <a:cs typeface="B Nazanin" pitchFamily="2" charset="-78"/>
            </a:endParaRPr>
          </a:p>
          <a:p>
            <a:pPr algn="ctr" rtl="1"/>
            <a:endParaRPr lang="fa-IR" b="1" dirty="0" smtClean="0">
              <a:solidFill>
                <a:schemeClr val="bg2">
                  <a:lumMod val="50000"/>
                </a:schemeClr>
              </a:solidFill>
              <a:cs typeface="B Nazanin" pitchFamily="2" charset="-78"/>
            </a:endParaRPr>
          </a:p>
        </p:txBody>
      </p:sp>
    </p:spTree>
    <p:extLst>
      <p:ext uri="{BB962C8B-B14F-4D97-AF65-F5344CB8AC3E}">
        <p14:creationId xmlns:p14="http://schemas.microsoft.com/office/powerpoint/2010/main" val="4080428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295400" y="1066800"/>
            <a:ext cx="6629400" cy="1815882"/>
          </a:xfrm>
          <a:prstGeom prst="rect">
            <a:avLst/>
          </a:prstGeom>
          <a:noFill/>
        </p:spPr>
        <p:txBody>
          <a:bodyPr wrap="square" rtlCol="0">
            <a:spAutoFit/>
          </a:bodyPr>
          <a:lstStyle/>
          <a:p>
            <a:pPr algn="r" rtl="1"/>
            <a:r>
              <a:rPr lang="fa-IR" sz="1600" dirty="0" smtClean="0">
                <a:cs typeface="B Nazanin" pitchFamily="2" charset="-78"/>
              </a:rPr>
              <a:t>سه نکته در انتخاب روش و مصالح تعمیر اساسی هستند : </a:t>
            </a:r>
          </a:p>
          <a:p>
            <a:pPr algn="r" rtl="1"/>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مشخص کردن علت ترک خوردگی</a:t>
            </a:r>
          </a:p>
          <a:p>
            <a:pPr marL="285750" indent="-285750" algn="r" rtl="1">
              <a:buFont typeface="Arial" pitchFamily="34" charset="0"/>
              <a:buChar char="•"/>
            </a:pPr>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انتخاب روش مناسب با توجه به عوامل فنی ، عملی و اقتصادی </a:t>
            </a:r>
          </a:p>
          <a:p>
            <a:pPr marL="285750" indent="-285750" algn="r" rtl="1">
              <a:buFont typeface="Arial" pitchFamily="34" charset="0"/>
              <a:buChar char="•"/>
            </a:pPr>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استفاده از روشهای ماورای صوتی و آزمایش مغزها</a:t>
            </a:r>
          </a:p>
        </p:txBody>
      </p:sp>
    </p:spTree>
    <p:extLst>
      <p:ext uri="{BB962C8B-B14F-4D97-AF65-F5344CB8AC3E}">
        <p14:creationId xmlns:p14="http://schemas.microsoft.com/office/powerpoint/2010/main" val="982811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077766"/>
          </a:xfrm>
          <a:prstGeom prst="rect">
            <a:avLst/>
          </a:prstGeom>
          <a:noFill/>
        </p:spPr>
        <p:txBody>
          <a:bodyPr wrap="square" rtlCol="0">
            <a:spAutoFit/>
          </a:bodyPr>
          <a:lstStyle/>
          <a:p>
            <a:pPr algn="r" rtl="1"/>
            <a:r>
              <a:rPr lang="fa-IR" sz="1600" b="1" dirty="0" smtClean="0">
                <a:cs typeface="B Nazanin" pitchFamily="2" charset="-78"/>
              </a:rPr>
              <a:t>فرآیند تشخیص علت ترکها </a:t>
            </a:r>
          </a:p>
          <a:p>
            <a:pPr algn="r" rtl="1"/>
            <a:r>
              <a:rPr lang="fa-IR" b="1" dirty="0" smtClean="0">
                <a:cs typeface="B Nazanin" pitchFamily="2" charset="-78"/>
              </a:rPr>
              <a:t>مرحله اول </a:t>
            </a:r>
            <a:r>
              <a:rPr lang="fa-IR" sz="1600" dirty="0" smtClean="0">
                <a:cs typeface="B Nazanin" pitchFamily="2" charset="-78"/>
              </a:rPr>
              <a:t>– </a:t>
            </a:r>
            <a:r>
              <a:rPr lang="fa-IR" sz="1600" b="1" dirty="0" smtClean="0">
                <a:solidFill>
                  <a:schemeClr val="bg2">
                    <a:lumMod val="50000"/>
                  </a:schemeClr>
                </a:solidFill>
                <a:cs typeface="B Nazanin" pitchFamily="2" charset="-78"/>
              </a:rPr>
              <a:t>بررسی ظاهر ترک خوردگی</a:t>
            </a:r>
          </a:p>
          <a:p>
            <a:pPr algn="r" rtl="1"/>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منفرد یا متعدد بودن ترکها</a:t>
            </a:r>
          </a:p>
          <a:p>
            <a:pPr marL="285750" indent="-285750" algn="r" rtl="1">
              <a:buFont typeface="Arial" pitchFamily="34" charset="0"/>
              <a:buChar char="•"/>
            </a:pPr>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عمق ترکها</a:t>
            </a:r>
          </a:p>
          <a:p>
            <a:pPr marL="285750" indent="-285750" algn="r" rtl="1">
              <a:buFont typeface="Arial" pitchFamily="34" charset="0"/>
              <a:buChar char="•"/>
            </a:pPr>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باز و بسته بودن ترکها</a:t>
            </a:r>
          </a:p>
          <a:p>
            <a:pPr marL="285750" indent="-285750" algn="r" rtl="1">
              <a:buFont typeface="Arial" pitchFamily="34" charset="0"/>
              <a:buChar char="•"/>
            </a:pPr>
            <a:endParaRPr lang="fa-IR" sz="1600" dirty="0">
              <a:cs typeface="B Nazanin" pitchFamily="2" charset="-78"/>
            </a:endParaRPr>
          </a:p>
          <a:p>
            <a:pPr marL="285750" indent="-285750" algn="r" rtl="1">
              <a:buFont typeface="Arial" pitchFamily="34" charset="0"/>
              <a:buChar char="•"/>
            </a:pPr>
            <a:r>
              <a:rPr lang="fa-IR" sz="1600" dirty="0" smtClean="0">
                <a:cs typeface="B Nazanin" pitchFamily="2" charset="-78"/>
              </a:rPr>
              <a:t>وسعت ترک خورگی </a:t>
            </a:r>
          </a:p>
          <a:p>
            <a:pPr algn="r" rtl="1"/>
            <a:endParaRPr lang="fa-IR" sz="1600" dirty="0">
              <a:cs typeface="B Nazanin" pitchFamily="2" charset="-78"/>
            </a:endParaRPr>
          </a:p>
          <a:p>
            <a:pPr algn="r" rtl="1"/>
            <a:endParaRPr lang="fa-IR" sz="1600" dirty="0" smtClean="0">
              <a:cs typeface="B Nazanin"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828800"/>
            <a:ext cx="4318841" cy="289083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1" y="1828800"/>
            <a:ext cx="4317876" cy="289083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399" y="1828800"/>
            <a:ext cx="4318841" cy="2956560"/>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828800"/>
            <a:ext cx="4378263" cy="2956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b="36163"/>
          <a:stretch/>
        </p:blipFill>
        <p:spPr>
          <a:xfrm>
            <a:off x="1371600" y="1905000"/>
            <a:ext cx="4241677" cy="3326757"/>
          </a:xfrm>
          <a:prstGeom prst="rect">
            <a:avLst/>
          </a:prstGeom>
        </p:spPr>
      </p:pic>
    </p:spTree>
    <p:extLst>
      <p:ext uri="{BB962C8B-B14F-4D97-AF65-F5344CB8AC3E}">
        <p14:creationId xmlns:p14="http://schemas.microsoft.com/office/powerpoint/2010/main" val="283383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4401205"/>
          </a:xfrm>
          <a:prstGeom prst="rect">
            <a:avLst/>
          </a:prstGeom>
          <a:noFill/>
        </p:spPr>
        <p:txBody>
          <a:bodyPr wrap="square" rtlCol="0">
            <a:spAutoFit/>
          </a:bodyPr>
          <a:lstStyle/>
          <a:p>
            <a:pPr algn="r" rtl="1"/>
            <a:r>
              <a:rPr lang="fa-IR" sz="1600" b="1" dirty="0" smtClean="0">
                <a:cs typeface="B Nazanin" pitchFamily="2" charset="-78"/>
              </a:rPr>
              <a:t>فرآیند تشخیص علت ترکها </a:t>
            </a:r>
          </a:p>
          <a:p>
            <a:pPr algn="r" rtl="1"/>
            <a:r>
              <a:rPr lang="fa-IR" b="1" dirty="0" smtClean="0">
                <a:cs typeface="B Nazanin" pitchFamily="2" charset="-78"/>
              </a:rPr>
              <a:t>مرحله دوم</a:t>
            </a:r>
            <a:r>
              <a:rPr lang="fa-IR" sz="1600" dirty="0" smtClean="0">
                <a:cs typeface="B Nazanin" pitchFamily="2" charset="-78"/>
              </a:rPr>
              <a:t>– </a:t>
            </a:r>
            <a:r>
              <a:rPr lang="fa-IR" sz="1600" b="1" dirty="0" smtClean="0">
                <a:solidFill>
                  <a:schemeClr val="bg2">
                    <a:lumMod val="50000"/>
                  </a:schemeClr>
                </a:solidFill>
                <a:cs typeface="B Nazanin" pitchFamily="2" charset="-78"/>
              </a:rPr>
              <a:t>تعیین زمان وقوع ترکها </a:t>
            </a:r>
          </a:p>
          <a:p>
            <a:pPr algn="r" rtl="1"/>
            <a:r>
              <a:rPr lang="fa-IR" sz="1600" dirty="0" smtClean="0">
                <a:cs typeface="B Nazanin" pitchFamily="2" charset="-78"/>
              </a:rPr>
              <a:t>این اطلاعات را می توان از افرادی که از سازه بهره برداری میکنند و احتمالا آنهایی که درگیر ساخت آن بوده اند بدست آورد.</a:t>
            </a:r>
          </a:p>
          <a:p>
            <a:pPr algn="r" rtl="1"/>
            <a:endParaRPr lang="fa-IR" sz="1600" dirty="0">
              <a:cs typeface="B Nazanin" pitchFamily="2" charset="-78"/>
            </a:endParaRPr>
          </a:p>
          <a:p>
            <a:pPr algn="r" rtl="1"/>
            <a:r>
              <a:rPr lang="fa-IR" b="1" dirty="0" smtClean="0">
                <a:cs typeface="B Nazanin" pitchFamily="2" charset="-78"/>
              </a:rPr>
              <a:t>مرحله سوم </a:t>
            </a:r>
            <a:r>
              <a:rPr lang="fa-IR" sz="1600" dirty="0" smtClean="0">
                <a:cs typeface="B Nazanin" pitchFamily="2" charset="-78"/>
              </a:rPr>
              <a:t>– </a:t>
            </a:r>
            <a:r>
              <a:rPr lang="fa-IR" sz="1600" b="1" dirty="0" smtClean="0">
                <a:solidFill>
                  <a:schemeClr val="bg2">
                    <a:lumMod val="50000"/>
                  </a:schemeClr>
                </a:solidFill>
                <a:cs typeface="B Nazanin" pitchFamily="2" charset="-78"/>
              </a:rPr>
              <a:t>تعیین اینکه ترک فعال است یا غیر فعال </a:t>
            </a:r>
          </a:p>
          <a:p>
            <a:pPr algn="r" rtl="1"/>
            <a:r>
              <a:rPr lang="fa-IR" sz="1600" dirty="0" smtClean="0">
                <a:cs typeface="B Nazanin" pitchFamily="2" charset="-78"/>
              </a:rPr>
              <a:t>انجام این مرحله ممکن است به صرف زمان برای انتظار بر ترک ها نیاز داشته باشد تا معلوم شود که آیا جابه جایی به دلیل رشد ترک است یا فقط باز و بسته شدن دوره ای به دلیل انبساط حرارتی است</a:t>
            </a:r>
          </a:p>
          <a:p>
            <a:pPr algn="r" rtl="1"/>
            <a:endParaRPr lang="fa-IR" sz="1600" dirty="0">
              <a:cs typeface="B Nazanin" pitchFamily="2" charset="-78"/>
            </a:endParaRPr>
          </a:p>
          <a:p>
            <a:pPr algn="r" rtl="1"/>
            <a:r>
              <a:rPr lang="fa-IR" b="1" dirty="0" smtClean="0">
                <a:cs typeface="B Nazanin" pitchFamily="2" charset="-78"/>
              </a:rPr>
              <a:t>مرحله چهارم </a:t>
            </a:r>
            <a:r>
              <a:rPr lang="fa-IR" sz="1600" dirty="0" smtClean="0">
                <a:cs typeface="B Nazanin" pitchFamily="2" charset="-78"/>
              </a:rPr>
              <a:t>– </a:t>
            </a:r>
            <a:r>
              <a:rPr lang="fa-IR" sz="1600" b="1" dirty="0" smtClean="0">
                <a:solidFill>
                  <a:schemeClr val="bg2">
                    <a:lumMod val="50000"/>
                  </a:schemeClr>
                </a:solidFill>
                <a:cs typeface="B Nazanin" pitchFamily="2" charset="-78"/>
              </a:rPr>
              <a:t>تعیین میزان قید </a:t>
            </a:r>
          </a:p>
          <a:p>
            <a:pPr algn="r" rtl="1"/>
            <a:r>
              <a:rPr lang="fa-IR" sz="1600" dirty="0" smtClean="0">
                <a:cs typeface="B Nazanin" pitchFamily="2" charset="-78"/>
              </a:rPr>
              <a:t>که باید بررسی جامع روی سازه و شرایط تکیه گاهی ، اتصال به دیگر بتن ها با سازه مجاور و... انجام شود.</a:t>
            </a:r>
          </a:p>
          <a:p>
            <a:pPr algn="r" rtl="1"/>
            <a:endParaRPr lang="fa-IR" sz="1600" dirty="0">
              <a:cs typeface="B Nazanin" pitchFamily="2" charset="-78"/>
            </a:endParaRPr>
          </a:p>
          <a:p>
            <a:pPr algn="r" rtl="1"/>
            <a:r>
              <a:rPr lang="fa-IR" b="1" dirty="0" smtClean="0">
                <a:cs typeface="B Nazanin" pitchFamily="2" charset="-78"/>
              </a:rPr>
              <a:t>مرحله پنچم </a:t>
            </a:r>
            <a:r>
              <a:rPr lang="fa-IR" sz="1600" dirty="0" smtClean="0">
                <a:cs typeface="B Nazanin" pitchFamily="2" charset="-78"/>
              </a:rPr>
              <a:t>– </a:t>
            </a:r>
            <a:r>
              <a:rPr lang="fa-IR" sz="1600" b="1" dirty="0" smtClean="0">
                <a:solidFill>
                  <a:schemeClr val="bg2">
                    <a:lumMod val="50000"/>
                  </a:schemeClr>
                </a:solidFill>
                <a:cs typeface="B Nazanin" pitchFamily="2" charset="-78"/>
              </a:rPr>
              <a:t>تعیین علت ایجاد ترک خوردگی </a:t>
            </a:r>
          </a:p>
          <a:p>
            <a:pPr algn="r" rtl="1"/>
            <a:r>
              <a:rPr lang="fa-IR" sz="1600" dirty="0" smtClean="0">
                <a:cs typeface="B Nazanin" pitchFamily="2" charset="-78"/>
              </a:rPr>
              <a:t>با توجه به مراحل گفته شده با استفاده از جدول های موجود برای این کار،  علت را تعیین می کنیم.</a:t>
            </a:r>
          </a:p>
          <a:p>
            <a:pPr algn="r" rtl="1"/>
            <a:r>
              <a:rPr lang="fa-IR" sz="1600" dirty="0" smtClean="0">
                <a:cs typeface="B Nazanin" pitchFamily="2" charset="-78"/>
              </a:rPr>
              <a:t> </a:t>
            </a:r>
          </a:p>
          <a:p>
            <a:pPr algn="r" rtl="1"/>
            <a:endParaRPr lang="fa-IR" sz="1600" dirty="0">
              <a:cs typeface="B Nazanin" pitchFamily="2" charset="-78"/>
            </a:endParaRPr>
          </a:p>
          <a:p>
            <a:pPr algn="r" rtl="1"/>
            <a:endParaRPr lang="fa-IR" sz="1600" dirty="0" smtClean="0">
              <a:cs typeface="B Nazanin" pitchFamily="2" charset="-78"/>
            </a:endParaRPr>
          </a:p>
        </p:txBody>
      </p:sp>
    </p:spTree>
    <p:extLst>
      <p:ext uri="{BB962C8B-B14F-4D97-AF65-F5344CB8AC3E}">
        <p14:creationId xmlns:p14="http://schemas.microsoft.com/office/powerpoint/2010/main" val="2635336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066800"/>
            <a:ext cx="6629400" cy="584775"/>
          </a:xfrm>
          <a:prstGeom prst="rect">
            <a:avLst/>
          </a:prstGeom>
          <a:noFill/>
        </p:spPr>
        <p:txBody>
          <a:bodyPr wrap="square" rtlCol="0">
            <a:spAutoFit/>
          </a:bodyPr>
          <a:lstStyle/>
          <a:p>
            <a:pPr algn="r" rtl="1"/>
            <a:endParaRPr lang="fa-IR" sz="1600" dirty="0">
              <a:cs typeface="B Nazanin" pitchFamily="2" charset="-78"/>
            </a:endParaRPr>
          </a:p>
          <a:p>
            <a:pPr algn="r" rtl="1"/>
            <a:endParaRPr lang="fa-IR" sz="1600" dirty="0" smtClean="0">
              <a:cs typeface="B Nazanin" pitchFamily="2" charset="-78"/>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57469"/>
            <a:ext cx="6781800" cy="5016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937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066800"/>
            <a:ext cx="6629400" cy="4278094"/>
          </a:xfrm>
          <a:prstGeom prst="rect">
            <a:avLst/>
          </a:prstGeom>
          <a:noFill/>
        </p:spPr>
        <p:txBody>
          <a:bodyPr wrap="square" rtlCol="0">
            <a:spAutoFit/>
          </a:bodyPr>
          <a:lstStyle/>
          <a:p>
            <a:pPr algn="r" rtl="1"/>
            <a:r>
              <a:rPr lang="fa-IR" b="1" dirty="0" smtClean="0">
                <a:cs typeface="B Nazanin" pitchFamily="2" charset="-78"/>
              </a:rPr>
              <a:t>انتخاب روش مناسب</a:t>
            </a:r>
          </a:p>
          <a:p>
            <a:pPr algn="r" rtl="1"/>
            <a:r>
              <a:rPr lang="fa-IR" sz="1600" dirty="0" smtClean="0">
                <a:cs typeface="B Nazanin" pitchFamily="2" charset="-78"/>
              </a:rPr>
              <a:t>زمانی که علت ترک خوردگی مشخص شد به سوالات زیر بر اساس اطلاعات حاصله پایه پاسخ داد : </a:t>
            </a:r>
          </a:p>
          <a:p>
            <a:pPr marL="342900" indent="-342900" algn="r" rtl="1">
              <a:buAutoNum type="arabicPeriod"/>
            </a:pPr>
            <a:r>
              <a:rPr lang="fa-IR" sz="1600" dirty="0" smtClean="0">
                <a:cs typeface="B Nazanin" pitchFamily="2" charset="-78"/>
              </a:rPr>
              <a:t>ترکها فعال یا خفته هستند ؟</a:t>
            </a:r>
          </a:p>
          <a:p>
            <a:pPr marL="342900" indent="-342900" algn="r" rtl="1">
              <a:buAutoNum type="arabicPeriod"/>
            </a:pPr>
            <a:r>
              <a:rPr lang="fa-IR" sz="1600" dirty="0" smtClean="0">
                <a:cs typeface="B Nazanin" pitchFamily="2" charset="-78"/>
              </a:rPr>
              <a:t>آیا تعمیر ضررویست ؟ ترکهای حاصل از انبساط در طی واکنش های شیمیایی داخل بتن ممکن است عملی نباشد.</a:t>
            </a:r>
          </a:p>
          <a:p>
            <a:pPr marL="342900" indent="-342900" algn="r" rtl="1">
              <a:buAutoNum type="arabicPeriod"/>
            </a:pPr>
            <a:r>
              <a:rPr lang="fa-IR" sz="1600" dirty="0" smtClean="0">
                <a:cs typeface="B Nazanin" pitchFamily="2" charset="-78"/>
              </a:rPr>
              <a:t>هدف اصلی از تعمیر چسیت ؟ هدف کاهش نشست بیش از حد است یا ترک ها را باید کاملا ضد آب کرد ؟</a:t>
            </a:r>
          </a:p>
          <a:p>
            <a:pPr marL="342900" indent="-342900" algn="r" rtl="1">
              <a:buAutoNum type="arabicPeriod"/>
            </a:pPr>
            <a:r>
              <a:rPr lang="fa-IR" sz="1600" dirty="0" smtClean="0">
                <a:cs typeface="B Nazanin" pitchFamily="2" charset="-78"/>
              </a:rPr>
              <a:t>بزرگی و جهت حرکت پیش بینی شده برای ترکها در آینده چگونه است ؟</a:t>
            </a:r>
          </a:p>
          <a:p>
            <a:pPr marL="342900" indent="-342900" algn="r" rtl="1">
              <a:buAutoNum type="arabicPeriod"/>
            </a:pPr>
            <a:r>
              <a:rPr lang="fa-IR" sz="1600" dirty="0" smtClean="0">
                <a:cs typeface="B Nazanin" pitchFamily="2" charset="-78"/>
              </a:rPr>
              <a:t>آیا تعمیر ترک باید همراه با رفع علت آن باشد ؟ </a:t>
            </a:r>
          </a:p>
          <a:p>
            <a:pPr marL="342900" indent="-342900" algn="r" rtl="1">
              <a:buAutoNum type="arabicPeriod"/>
            </a:pPr>
            <a:r>
              <a:rPr lang="fa-IR" sz="1600" dirty="0" smtClean="0">
                <a:cs typeface="B Nazanin" pitchFamily="2" charset="-78"/>
              </a:rPr>
              <a:t>شرایط رطوبتی محیط ترک خورده چگونه است ؟</a:t>
            </a:r>
          </a:p>
          <a:p>
            <a:pPr marL="342900" indent="-342900" algn="r" rtl="1">
              <a:buAutoNum type="arabicPeriod"/>
            </a:pPr>
            <a:endParaRPr lang="fa-IR" sz="1600" dirty="0">
              <a:cs typeface="B Nazanin" pitchFamily="2" charset="-78"/>
            </a:endParaRPr>
          </a:p>
          <a:p>
            <a:pPr marL="342900" indent="-342900" algn="r" rtl="1">
              <a:buAutoNum type="arabicPeriod"/>
            </a:pPr>
            <a:endParaRPr lang="fa-IR" sz="1600" dirty="0" smtClean="0">
              <a:cs typeface="B Nazanin" pitchFamily="2" charset="-78"/>
            </a:endParaRPr>
          </a:p>
          <a:p>
            <a:pPr algn="r" rtl="1"/>
            <a:r>
              <a:rPr lang="fa-IR" sz="1600" dirty="0" smtClean="0">
                <a:cs typeface="B Nazanin" pitchFamily="2" charset="-78"/>
              </a:rPr>
              <a:t>زمانی که به این سوالات جواب داده شد ، انتخاب </a:t>
            </a:r>
            <a:r>
              <a:rPr lang="fa-IR" sz="1600" dirty="0">
                <a:cs typeface="B Nazanin" pitchFamily="2" charset="-78"/>
              </a:rPr>
              <a:t>روش و مصالح تعمیر </a:t>
            </a:r>
            <a:r>
              <a:rPr lang="fa-IR" sz="1600" dirty="0" smtClean="0">
                <a:cs typeface="B Nazanin" pitchFamily="2" charset="-78"/>
              </a:rPr>
              <a:t> باید با توجه به سهولت کاربرد ، دوام ، هزینه دوره عمر تجهیزات و مهارتهای کاری در دسترس و ظاهر نهایی تولید انجام شود. </a:t>
            </a:r>
          </a:p>
          <a:p>
            <a:pPr algn="r" rtl="1"/>
            <a:r>
              <a:rPr lang="fa-IR" sz="1600" dirty="0" smtClean="0">
                <a:cs typeface="B Nazanin" pitchFamily="2" charset="-78"/>
              </a:rPr>
              <a:t> </a:t>
            </a:r>
          </a:p>
          <a:p>
            <a:pPr algn="r" rtl="1"/>
            <a:endParaRPr lang="fa-IR" sz="1600" dirty="0">
              <a:cs typeface="B Nazanin" pitchFamily="2" charset="-78"/>
            </a:endParaRPr>
          </a:p>
          <a:p>
            <a:pPr algn="r" rtl="1"/>
            <a:endParaRPr lang="fa-IR" sz="1600" dirty="0" smtClean="0">
              <a:cs typeface="B Nazanin" pitchFamily="2" charset="-78"/>
            </a:endParaRPr>
          </a:p>
        </p:txBody>
      </p:sp>
    </p:spTree>
    <p:extLst>
      <p:ext uri="{BB962C8B-B14F-4D97-AF65-F5344CB8AC3E}">
        <p14:creationId xmlns:p14="http://schemas.microsoft.com/office/powerpoint/2010/main" val="1588357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066800"/>
            <a:ext cx="6629400" cy="3539430"/>
          </a:xfrm>
          <a:prstGeom prst="rect">
            <a:avLst/>
          </a:prstGeom>
          <a:noFill/>
        </p:spPr>
        <p:txBody>
          <a:bodyPr wrap="square" rtlCol="0">
            <a:spAutoFit/>
          </a:bodyPr>
          <a:lstStyle/>
          <a:p>
            <a:pPr algn="r" rtl="1"/>
            <a:r>
              <a:rPr lang="fa-IR" sz="1600" b="1" dirty="0" smtClean="0">
                <a:cs typeface="B Nazanin" pitchFamily="2" charset="-78"/>
              </a:rPr>
              <a:t>تعمیر ترک</a:t>
            </a:r>
          </a:p>
          <a:p>
            <a:pPr algn="r" rtl="1"/>
            <a:r>
              <a:rPr lang="fa-IR" b="1" dirty="0" smtClean="0">
                <a:solidFill>
                  <a:schemeClr val="bg2">
                    <a:lumMod val="50000"/>
                  </a:schemeClr>
                </a:solidFill>
                <a:cs typeface="B Nazanin" pitchFamily="2" charset="-78"/>
              </a:rPr>
              <a:t>1. تعمیر ترکهای فعال </a:t>
            </a:r>
          </a:p>
          <a:p>
            <a:pPr algn="r" rtl="1"/>
            <a:r>
              <a:rPr lang="fa-IR" sz="1600" dirty="0" smtClean="0">
                <a:cs typeface="B Nazanin" pitchFamily="2" charset="-78"/>
              </a:rPr>
              <a:t>ابتدا باید دید</a:t>
            </a:r>
            <a:r>
              <a:rPr lang="en-US" sz="1600" dirty="0" smtClean="0">
                <a:cs typeface="B Nazanin" pitchFamily="2" charset="-78"/>
              </a:rPr>
              <a:t> </a:t>
            </a:r>
            <a:r>
              <a:rPr lang="fa-IR" sz="1600" dirty="0" smtClean="0">
                <a:cs typeface="B Nazanin" pitchFamily="2" charset="-78"/>
              </a:rPr>
              <a:t>ترک منفرد است یا الگویی عمومی دارد ، ترکهای الگودار به ندرت در شرایط تنشهای بیش از حد هستند و تقویت آنها معمولا لازم نیست.</a:t>
            </a:r>
          </a:p>
          <a:p>
            <a:pPr algn="r" rtl="1"/>
            <a:r>
              <a:rPr lang="fa-IR" sz="1600" dirty="0" smtClean="0">
                <a:cs typeface="B Nazanin" pitchFamily="2" charset="-78"/>
              </a:rPr>
              <a:t>رایج ترین روشهای تعمیری قابل اجرا برای ترکهای فعال الگودار عبارتند از :</a:t>
            </a:r>
          </a:p>
          <a:p>
            <a:pPr algn="r" rtl="1"/>
            <a:r>
              <a:rPr lang="fa-IR" sz="1600" b="1" dirty="0" smtClean="0">
                <a:solidFill>
                  <a:srgbClr val="00B050"/>
                </a:solidFill>
                <a:cs typeface="B Nazanin" pitchFamily="2" charset="-78"/>
              </a:rPr>
              <a:t>روشهای درزگیری </a:t>
            </a:r>
          </a:p>
          <a:p>
            <a:pPr algn="r" rtl="1"/>
            <a:r>
              <a:rPr lang="fa-IR" sz="1600" b="1" dirty="0" smtClean="0">
                <a:solidFill>
                  <a:srgbClr val="00B050"/>
                </a:solidFill>
                <a:cs typeface="B Nazanin" pitchFamily="2" charset="-78"/>
              </a:rPr>
              <a:t>پرکردن در خلا</a:t>
            </a:r>
          </a:p>
          <a:p>
            <a:pPr algn="r" rtl="1"/>
            <a:r>
              <a:rPr lang="fa-IR" sz="1600" b="1" dirty="0" smtClean="0">
                <a:solidFill>
                  <a:srgbClr val="00B050"/>
                </a:solidFill>
                <a:cs typeface="B Nazanin" pitchFamily="2" charset="-78"/>
              </a:rPr>
              <a:t>کاربرد روکش انعطاف پذیر</a:t>
            </a:r>
          </a:p>
          <a:p>
            <a:pPr algn="r" rtl="1"/>
            <a:endParaRPr lang="fa-IR" sz="1600" dirty="0">
              <a:cs typeface="B Nazanin" pitchFamily="2" charset="-78"/>
            </a:endParaRPr>
          </a:p>
          <a:p>
            <a:pPr algn="r" rtl="1"/>
            <a:r>
              <a:rPr lang="fa-IR" sz="1600" dirty="0" smtClean="0">
                <a:cs typeface="B Nazanin" pitchFamily="2" charset="-78"/>
              </a:rPr>
              <a:t>باز گرداندن مقاومت کششی بتن در طول ترک فعال منفرد ، به سادگی باعث به وجود آمدن ترک جدیدی در بخش دیگری از سازه میشود. پس اگر ترک از سوی سازه قابل تحمل نیست ، بهتر است یک درز انبساط در سازه در محل ترک یا نزدیکی آن ایجاد شود ، در مواردی که ایجاد این درز امکان پذیر نیست از بعضی مواد برای بخیه زدن می توان استفاده کرد .</a:t>
            </a:r>
          </a:p>
          <a:p>
            <a:pPr algn="r" rtl="1"/>
            <a:endParaRPr lang="fa-IR" sz="1600" dirty="0">
              <a:cs typeface="B Nazanin" pitchFamily="2" charset="-78"/>
            </a:endParaRPr>
          </a:p>
        </p:txBody>
      </p:sp>
    </p:spTree>
    <p:extLst>
      <p:ext uri="{BB962C8B-B14F-4D97-AF65-F5344CB8AC3E}">
        <p14:creationId xmlns:p14="http://schemas.microsoft.com/office/powerpoint/2010/main" val="4170550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1241</TotalTime>
  <Words>1979</Words>
  <Application>Microsoft Office PowerPoint</Application>
  <PresentationFormat>On-screen Show (4:3)</PresentationFormat>
  <Paragraphs>149</Paragraphs>
  <Slides>31</Slides>
  <Notes>0</Notes>
  <HiddenSlides>0</HiddenSlides>
  <MMClips>5</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Pushpin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Galaxy</dc:creator>
  <cp:lastModifiedBy>Galaxy</cp:lastModifiedBy>
  <cp:revision>77</cp:revision>
  <dcterms:created xsi:type="dcterms:W3CDTF">2012-05-20T05:59:48Z</dcterms:created>
  <dcterms:modified xsi:type="dcterms:W3CDTF">2013-05-11T13:05:53Z</dcterms:modified>
</cp:coreProperties>
</file>