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84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81" r:id="rId16"/>
    <p:sldId id="282" r:id="rId17"/>
    <p:sldId id="283" r:id="rId18"/>
    <p:sldId id="284" r:id="rId19"/>
    <p:sldId id="285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6" r:id="rId32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28B6231-D76D-41F9-BA9E-356DA44E13BE}" type="datetimeFigureOut">
              <a:rPr lang="fa-IR" smtClean="0"/>
              <a:pPr/>
              <a:t>05/16/1436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DC981CE-F7F1-4721-8C45-AD990E2CACBA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799148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981CE-F7F1-4721-8C45-AD990E2CACBA}" type="slidenum">
              <a:rPr lang="fa-IR" smtClean="0"/>
              <a:pPr/>
              <a:t>1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5037726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981CE-F7F1-4721-8C45-AD990E2CACBA}" type="slidenum">
              <a:rPr lang="fa-IR" smtClean="0"/>
              <a:pPr/>
              <a:t>10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1977633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981CE-F7F1-4721-8C45-AD990E2CACBA}" type="slidenum">
              <a:rPr lang="fa-IR" smtClean="0"/>
              <a:pPr/>
              <a:t>11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8723310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981CE-F7F1-4721-8C45-AD990E2CACBA}" type="slidenum">
              <a:rPr lang="fa-IR" smtClean="0"/>
              <a:pPr/>
              <a:t>12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068157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981CE-F7F1-4721-8C45-AD990E2CACBA}" type="slidenum">
              <a:rPr lang="fa-IR" smtClean="0"/>
              <a:pPr/>
              <a:t>13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5870494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981CE-F7F1-4721-8C45-AD990E2CACBA}" type="slidenum">
              <a:rPr lang="fa-IR" smtClean="0"/>
              <a:pPr/>
              <a:t>14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30759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981CE-F7F1-4721-8C45-AD990E2CACBA}" type="slidenum">
              <a:rPr lang="fa-IR" smtClean="0"/>
              <a:pPr/>
              <a:t>15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3687139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981CE-F7F1-4721-8C45-AD990E2CACBA}" type="slidenum">
              <a:rPr lang="fa-IR" smtClean="0"/>
              <a:pPr/>
              <a:t>16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3654699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981CE-F7F1-4721-8C45-AD990E2CACBA}" type="slidenum">
              <a:rPr lang="fa-IR" smtClean="0"/>
              <a:pPr/>
              <a:t>17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90628907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981CE-F7F1-4721-8C45-AD990E2CACBA}" type="slidenum">
              <a:rPr lang="fa-IR" smtClean="0"/>
              <a:pPr/>
              <a:t>18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579615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981CE-F7F1-4721-8C45-AD990E2CACBA}" type="slidenum">
              <a:rPr lang="fa-IR" smtClean="0"/>
              <a:pPr/>
              <a:t>19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293533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981CE-F7F1-4721-8C45-AD990E2CACBA}" type="slidenum">
              <a:rPr lang="fa-IR" smtClean="0"/>
              <a:pPr/>
              <a:t>2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89527347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981CE-F7F1-4721-8C45-AD990E2CACBA}" type="slidenum">
              <a:rPr lang="fa-IR" smtClean="0"/>
              <a:pPr/>
              <a:t>20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3959586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981CE-F7F1-4721-8C45-AD990E2CACBA}" type="slidenum">
              <a:rPr lang="fa-IR" smtClean="0"/>
              <a:pPr/>
              <a:t>21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4074975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981CE-F7F1-4721-8C45-AD990E2CACBA}" type="slidenum">
              <a:rPr lang="fa-IR" smtClean="0"/>
              <a:pPr/>
              <a:t>22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0765355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981CE-F7F1-4721-8C45-AD990E2CACBA}" type="slidenum">
              <a:rPr lang="fa-IR" smtClean="0"/>
              <a:pPr/>
              <a:t>23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045721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981CE-F7F1-4721-8C45-AD990E2CACBA}" type="slidenum">
              <a:rPr lang="fa-IR" smtClean="0"/>
              <a:pPr/>
              <a:t>24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9588374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981CE-F7F1-4721-8C45-AD990E2CACBA}" type="slidenum">
              <a:rPr lang="fa-IR" smtClean="0"/>
              <a:pPr/>
              <a:t>25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39699335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981CE-F7F1-4721-8C45-AD990E2CACBA}" type="slidenum">
              <a:rPr lang="fa-IR" smtClean="0"/>
              <a:pPr/>
              <a:t>26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92214477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981CE-F7F1-4721-8C45-AD990E2CACBA}" type="slidenum">
              <a:rPr lang="fa-IR" smtClean="0"/>
              <a:pPr/>
              <a:t>27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8012598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981CE-F7F1-4721-8C45-AD990E2CACBA}" type="slidenum">
              <a:rPr lang="fa-IR" smtClean="0"/>
              <a:pPr/>
              <a:t>28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5201823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981CE-F7F1-4721-8C45-AD990E2CACBA}" type="slidenum">
              <a:rPr lang="fa-IR" smtClean="0"/>
              <a:pPr/>
              <a:t>29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647328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981CE-F7F1-4721-8C45-AD990E2CACBA}" type="slidenum">
              <a:rPr lang="fa-IR" smtClean="0"/>
              <a:pPr/>
              <a:t>3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1917648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981CE-F7F1-4721-8C45-AD990E2CACBA}" type="slidenum">
              <a:rPr lang="fa-IR" smtClean="0"/>
              <a:pPr/>
              <a:t>30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8788584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981CE-F7F1-4721-8C45-AD990E2CACBA}" type="slidenum">
              <a:rPr lang="fa-IR" smtClean="0"/>
              <a:pPr/>
              <a:t>31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3830898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981CE-F7F1-4721-8C45-AD990E2CACBA}" type="slidenum">
              <a:rPr lang="fa-IR" smtClean="0"/>
              <a:pPr/>
              <a:t>4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6617877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981CE-F7F1-4721-8C45-AD990E2CACBA}" type="slidenum">
              <a:rPr lang="fa-IR" smtClean="0"/>
              <a:pPr/>
              <a:t>5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105817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981CE-F7F1-4721-8C45-AD990E2CACBA}" type="slidenum">
              <a:rPr lang="fa-IR" smtClean="0"/>
              <a:pPr/>
              <a:t>6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1984695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981CE-F7F1-4721-8C45-AD990E2CACBA}" type="slidenum">
              <a:rPr lang="fa-IR" smtClean="0"/>
              <a:pPr/>
              <a:t>7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114318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981CE-F7F1-4721-8C45-AD990E2CACBA}" type="slidenum">
              <a:rPr lang="fa-IR" smtClean="0"/>
              <a:pPr/>
              <a:t>8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129285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C981CE-F7F1-4721-8C45-AD990E2CACBA}" type="slidenum">
              <a:rPr lang="fa-IR" smtClean="0"/>
              <a:pPr/>
              <a:t>9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476594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D60E0-9254-4088-83CE-CA5D29B29911}" type="datetimeFigureOut">
              <a:rPr lang="fa-IR" smtClean="0"/>
              <a:pPr/>
              <a:t>05/16/1436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3C81-10A2-4118-9E70-D0122D27E96B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4216757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D60E0-9254-4088-83CE-CA5D29B29911}" type="datetimeFigureOut">
              <a:rPr lang="fa-IR" smtClean="0"/>
              <a:pPr/>
              <a:t>05/16/1436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3C81-10A2-4118-9E70-D0122D27E96B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1855209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D60E0-9254-4088-83CE-CA5D29B29911}" type="datetimeFigureOut">
              <a:rPr lang="fa-IR" smtClean="0"/>
              <a:pPr/>
              <a:t>05/16/1436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3C81-10A2-4118-9E70-D0122D27E96B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62455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D60E0-9254-4088-83CE-CA5D29B29911}" type="datetimeFigureOut">
              <a:rPr lang="fa-IR" smtClean="0"/>
              <a:pPr/>
              <a:t>05/16/1436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3C81-10A2-4118-9E70-D0122D27E96B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11095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D60E0-9254-4088-83CE-CA5D29B29911}" type="datetimeFigureOut">
              <a:rPr lang="fa-IR" smtClean="0"/>
              <a:pPr/>
              <a:t>05/16/1436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3C81-10A2-4118-9E70-D0122D27E96B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746087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D60E0-9254-4088-83CE-CA5D29B29911}" type="datetimeFigureOut">
              <a:rPr lang="fa-IR" smtClean="0"/>
              <a:pPr/>
              <a:t>05/16/1436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3C81-10A2-4118-9E70-D0122D27E96B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57274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D60E0-9254-4088-83CE-CA5D29B29911}" type="datetimeFigureOut">
              <a:rPr lang="fa-IR" smtClean="0"/>
              <a:pPr/>
              <a:t>05/16/1436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3C81-10A2-4118-9E70-D0122D27E96B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92951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D60E0-9254-4088-83CE-CA5D29B29911}" type="datetimeFigureOut">
              <a:rPr lang="fa-IR" smtClean="0"/>
              <a:pPr/>
              <a:t>05/16/1436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3C81-10A2-4118-9E70-D0122D27E96B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0842248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D60E0-9254-4088-83CE-CA5D29B29911}" type="datetimeFigureOut">
              <a:rPr lang="fa-IR" smtClean="0"/>
              <a:pPr/>
              <a:t>05/16/1436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3C81-10A2-4118-9E70-D0122D27E96B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567472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D60E0-9254-4088-83CE-CA5D29B29911}" type="datetimeFigureOut">
              <a:rPr lang="fa-IR" smtClean="0"/>
              <a:pPr/>
              <a:t>05/16/1436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3C81-10A2-4118-9E70-D0122D27E96B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975248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D60E0-9254-4088-83CE-CA5D29B29911}" type="datetimeFigureOut">
              <a:rPr lang="fa-IR" smtClean="0"/>
              <a:pPr/>
              <a:t>05/16/1436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13C81-10A2-4118-9E70-D0122D27E96B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7325256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5D60E0-9254-4088-83CE-CA5D29B29911}" type="datetimeFigureOut">
              <a:rPr lang="fa-IR" smtClean="0"/>
              <a:pPr/>
              <a:t>05/16/1436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E13C81-10A2-4118-9E70-D0122D27E96B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63089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2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fa-IR" sz="9600" dirty="0" smtClean="0">
                <a:latin typeface="WinSoft Pro" pitchFamily="2" charset="-78"/>
                <a:ea typeface="Adobe Gothic Std B" pitchFamily="34" charset="-128"/>
                <a:cs typeface="B Mehr" pitchFamily="2" charset="-78"/>
              </a:rPr>
              <a:t>بسمه </a:t>
            </a:r>
            <a:r>
              <a:rPr lang="fa-IR" sz="9600" dirty="0" smtClean="0">
                <a:latin typeface="WinSoft Pro" pitchFamily="2" charset="-78"/>
                <a:ea typeface="Adobe Gothic Std B" pitchFamily="34" charset="-128"/>
                <a:cs typeface="B Mehr" pitchFamily="2" charset="-78"/>
              </a:rPr>
              <a:t>التعالی</a:t>
            </a:r>
            <a:endParaRPr lang="fa-IR" sz="9600" dirty="0">
              <a:latin typeface="WinSoft Pro" pitchFamily="2" charset="-78"/>
              <a:ea typeface="Adobe Gothic Std B" pitchFamily="34" charset="-128"/>
              <a:cs typeface="B Mehr" pitchFamily="2" charset="-78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8043890" cy="2600896"/>
          </a:xfrm>
        </p:spPr>
        <p:txBody>
          <a:bodyPr/>
          <a:lstStyle/>
          <a:p>
            <a:pPr algn="ctr"/>
            <a:endParaRPr lang="fa-IR" dirty="0" smtClean="0">
              <a:solidFill>
                <a:schemeClr val="tx2">
                  <a:lumMod val="50000"/>
                </a:schemeClr>
              </a:solidFill>
              <a:cs typeface="2  Badr" pitchFamily="2" charset="-78"/>
            </a:endParaRPr>
          </a:p>
          <a:p>
            <a:pPr algn="ctr"/>
            <a:endParaRPr lang="fa-IR" dirty="0" smtClean="0">
              <a:solidFill>
                <a:schemeClr val="tx2">
                  <a:lumMod val="50000"/>
                </a:schemeClr>
              </a:solidFill>
              <a:cs typeface="2  Badr" pitchFamily="2" charset="-78"/>
            </a:endParaRPr>
          </a:p>
          <a:p>
            <a:pPr algn="ctr"/>
            <a:r>
              <a:rPr lang="fa-IR" dirty="0" smtClean="0">
                <a:solidFill>
                  <a:schemeClr val="tx2">
                    <a:lumMod val="50000"/>
                  </a:schemeClr>
                </a:solidFill>
                <a:cs typeface="2  Badr" pitchFamily="2" charset="-78"/>
              </a:rPr>
              <a:t>فصل </a:t>
            </a:r>
            <a:r>
              <a:rPr lang="fa-IR" dirty="0" smtClean="0">
                <a:solidFill>
                  <a:schemeClr val="tx2">
                    <a:lumMod val="50000"/>
                  </a:schemeClr>
                </a:solidFill>
                <a:cs typeface="2  Badr" pitchFamily="2" charset="-78"/>
              </a:rPr>
              <a:t>2 کتاب  طراحی سیستم های دکتر بشیری</a:t>
            </a:r>
          </a:p>
          <a:p>
            <a:pPr algn="ctr"/>
            <a:endParaRPr lang="fa-IR" dirty="0" smtClean="0">
              <a:solidFill>
                <a:schemeClr val="tx2">
                  <a:lumMod val="50000"/>
                </a:schemeClr>
              </a:solidFill>
              <a:cs typeface="2  Badr" pitchFamily="2" charset="-78"/>
            </a:endParaRPr>
          </a:p>
          <a:p>
            <a:endParaRPr lang="fa-IR" dirty="0">
              <a:cs typeface="2  Badr" pitchFamily="2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cs"/>
              </a:rPr>
              <a:t>1)فاصله متعامد</a:t>
            </a:r>
            <a:endParaRPr lang="fa-IR" dirty="0">
              <a:solidFill>
                <a:schemeClr val="tx1">
                  <a:lumMod val="85000"/>
                  <a:lumOff val="15000"/>
                </a:schemeClr>
              </a:solidFill>
              <a:cs typeface="+mn-cs"/>
            </a:endParaRPr>
          </a:p>
        </p:txBody>
      </p:sp>
      <p:pic>
        <p:nvPicPr>
          <p:cNvPr id="6" name="Content Placeholder 5" descr="1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85721" y="2755906"/>
            <a:ext cx="8501122" cy="317342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1438" y="1000108"/>
            <a:ext cx="9001156" cy="1128718"/>
          </a:xfrm>
          <a:prstGeom prst="rect">
            <a:avLst/>
          </a:prstGeom>
        </p:spPr>
      </p:pic>
      <p:pic>
        <p:nvPicPr>
          <p:cNvPr id="5" name="Picture 4" descr="1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8622" y="2285992"/>
            <a:ext cx="3503312" cy="4286280"/>
          </a:xfrm>
          <a:prstGeom prst="rect">
            <a:avLst/>
          </a:prstGeom>
        </p:spPr>
      </p:pic>
      <p:pic>
        <p:nvPicPr>
          <p:cNvPr id="6" name="Picture 5" descr="1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286248" y="2928934"/>
            <a:ext cx="3786214" cy="3571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720080"/>
          </a:xfrm>
        </p:spPr>
        <p:txBody>
          <a:bodyPr>
            <a:normAutofit fontScale="90000"/>
          </a:bodyPr>
          <a:lstStyle/>
          <a:p>
            <a:pPr algn="r"/>
            <a:r>
              <a:rPr lang="fa-IR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cs"/>
              </a:rPr>
              <a:t>سپس معادله بوسیله لینگو حل می کنیم:</a:t>
            </a:r>
            <a:endParaRPr lang="fa-IR" dirty="0">
              <a:solidFill>
                <a:schemeClr val="tx1">
                  <a:lumMod val="85000"/>
                  <a:lumOff val="15000"/>
                </a:schemeClr>
              </a:solidFill>
              <a:cs typeface="+mn-cs"/>
            </a:endParaRPr>
          </a:p>
        </p:txBody>
      </p:sp>
      <p:pic>
        <p:nvPicPr>
          <p:cNvPr id="4" name="Content Placeholder 3" descr="1.jpg"/>
          <p:cNvPicPr>
            <a:picLocks noGrp="1"/>
          </p:cNvPicPr>
          <p:nvPr>
            <p:ph idx="1"/>
          </p:nvPr>
        </p:nvPicPr>
        <p:blipFill>
          <a:blip r:embed="rId3" cstate="print"/>
          <a:srcRect b="42297"/>
          <a:stretch>
            <a:fillRect/>
          </a:stretch>
        </p:blipFill>
        <p:spPr>
          <a:xfrm>
            <a:off x="457200" y="1556792"/>
            <a:ext cx="8229600" cy="4968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6.bmp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357158" y="642918"/>
            <a:ext cx="8429684" cy="5857915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7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0034" y="857232"/>
            <a:ext cx="3571900" cy="3805979"/>
          </a:xfrm>
          <a:prstGeom prst="rect">
            <a:avLst/>
          </a:prstGeom>
          <a:ln w="127000" cap="sq">
            <a:solidFill>
              <a:srgbClr val="000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  <p:pic>
        <p:nvPicPr>
          <p:cNvPr id="3" name="Picture 2" descr="4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929189" y="2643182"/>
            <a:ext cx="3786215" cy="39290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564904"/>
            <a:ext cx="8456203" cy="2760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5762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32" y="764704"/>
            <a:ext cx="8532440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65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921221"/>
            <a:ext cx="8064896" cy="517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562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980728"/>
            <a:ext cx="4032448" cy="32403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2708920"/>
            <a:ext cx="3981450" cy="3952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208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828925"/>
            <a:ext cx="7920880" cy="1945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79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fa-IR" sz="3100" dirty="0" smtClean="0">
                <a:solidFill>
                  <a:schemeClr val="tx2">
                    <a:lumMod val="75000"/>
                  </a:schemeClr>
                </a:solidFill>
              </a:rPr>
              <a:t> </a:t>
            </a:r>
            <a:r>
              <a:rPr lang="en-US" sz="27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cs typeface="+mn-cs"/>
              </a:rPr>
              <a:t/>
            </a:r>
            <a:br>
              <a:rPr lang="en-US" sz="27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cs typeface="+mn-cs"/>
              </a:rPr>
            </a:br>
            <a:r>
              <a:rPr lang="fa-IR" sz="27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cs typeface="+mn-cs"/>
              </a:rPr>
              <a:t> </a:t>
            </a:r>
            <a:r>
              <a:rPr lang="en-US" sz="27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cs typeface="+mn-cs"/>
              </a:rPr>
              <a:t/>
            </a:r>
            <a:br>
              <a:rPr lang="en-US" sz="2700" b="1" dirty="0" smtClean="0">
                <a:ln w="18000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cs typeface="+mn-cs"/>
              </a:rPr>
            </a:br>
            <a:r>
              <a:rPr lang="fa-IR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cs"/>
              </a:rPr>
              <a:t>2-4- با توجه به داده های زیر مسأله جایابی سه تسهیل جدید را با فواصل مجذور اقلیدوسی حل کنید.</a:t>
            </a:r>
            <a:r>
              <a:rPr lang="fa-IR" sz="270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cs typeface="+mn-cs"/>
              </a:rPr>
              <a:t/>
            </a:r>
            <a:br>
              <a:rPr lang="fa-IR" sz="2700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tx1"/>
                </a:solidFill>
                <a:cs typeface="+mn-cs"/>
              </a:rPr>
            </a:br>
            <a:r>
              <a:rPr lang="en-US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n-US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</a:rPr>
            </a:br>
            <a:endParaRPr lang="fa-IR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Content Placeholder 6" descr="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92817" y="2357430"/>
            <a:ext cx="7479645" cy="371477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196752"/>
            <a:ext cx="8229600" cy="1069848"/>
          </a:xfrm>
        </p:spPr>
        <p:txBody>
          <a:bodyPr>
            <a:normAutofit/>
          </a:bodyPr>
          <a:lstStyle/>
          <a:p>
            <a:pPr algn="r"/>
            <a:r>
              <a:rPr lang="fa-IR" dirty="0">
                <a:solidFill>
                  <a:schemeClr val="tx1">
                    <a:lumMod val="85000"/>
                    <a:lumOff val="15000"/>
                  </a:schemeClr>
                </a:solidFill>
                <a:cs typeface="+mn-cs"/>
              </a:rPr>
              <a:t>2)مربع فاصله اقلیدسی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492896"/>
            <a:ext cx="7253277" cy="31645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058" y="1628800"/>
            <a:ext cx="7271334" cy="3996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758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098" y="1619250"/>
            <a:ext cx="7962306" cy="431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9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ched Right Arrow 2"/>
          <p:cNvSpPr/>
          <p:nvPr/>
        </p:nvSpPr>
        <p:spPr>
          <a:xfrm>
            <a:off x="3857620" y="3214686"/>
            <a:ext cx="936104" cy="432048"/>
          </a:xfrm>
          <a:prstGeom prst="notched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pic>
        <p:nvPicPr>
          <p:cNvPr id="5" name="Picture 4" descr="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1214422"/>
            <a:ext cx="4648220" cy="5026978"/>
          </a:xfrm>
          <a:prstGeom prst="rect">
            <a:avLst/>
          </a:prstGeom>
        </p:spPr>
      </p:pic>
      <p:sp>
        <p:nvSpPr>
          <p:cNvPr id="6" name="Notched Right Arrow 5"/>
          <p:cNvSpPr/>
          <p:nvPr/>
        </p:nvSpPr>
        <p:spPr>
          <a:xfrm>
            <a:off x="4071934" y="3643314"/>
            <a:ext cx="857256" cy="500066"/>
          </a:xfrm>
          <a:prstGeom prst="notched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pic>
        <p:nvPicPr>
          <p:cNvPr id="7" name="Picture 6" descr="1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29256" y="2857496"/>
            <a:ext cx="2214578" cy="2286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98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1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1357298"/>
            <a:ext cx="5129236" cy="4643470"/>
          </a:xfrm>
          <a:prstGeom prst="rect">
            <a:avLst/>
          </a:prstGeom>
        </p:spPr>
      </p:pic>
      <p:pic>
        <p:nvPicPr>
          <p:cNvPr id="6" name="Picture 5" descr="1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29322" y="3000372"/>
            <a:ext cx="2000264" cy="2071702"/>
          </a:xfrm>
          <a:prstGeom prst="rect">
            <a:avLst/>
          </a:prstGeom>
        </p:spPr>
      </p:pic>
      <p:sp>
        <p:nvSpPr>
          <p:cNvPr id="7" name="Notched Right Arrow 6"/>
          <p:cNvSpPr/>
          <p:nvPr/>
        </p:nvSpPr>
        <p:spPr>
          <a:xfrm>
            <a:off x="4500562" y="3786190"/>
            <a:ext cx="857256" cy="428628"/>
          </a:xfrm>
          <a:prstGeom prst="notched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30826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3224212"/>
            <a:ext cx="8143932" cy="1062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584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19256" cy="2358008"/>
          </a:xfrm>
        </p:spPr>
        <p:txBody>
          <a:bodyPr>
            <a:normAutofit fontScale="90000"/>
          </a:bodyPr>
          <a:lstStyle/>
          <a:p>
            <a:pPr algn="r"/>
            <a:r>
              <a:rPr lang="fa-IR" dirty="0">
                <a:solidFill>
                  <a:schemeClr val="tx1">
                    <a:lumMod val="85000"/>
                    <a:lumOff val="15000"/>
                  </a:schemeClr>
                </a:solidFill>
                <a:cs typeface="+mn-cs"/>
              </a:rPr>
              <a:t>3)فاصله </a:t>
            </a:r>
            <a:r>
              <a:rPr lang="fa-IR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cs"/>
              </a:rPr>
              <a:t>اقلیدسی</a:t>
            </a:r>
            <a:br>
              <a:rPr lang="fa-IR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cs"/>
              </a:rPr>
            </a:br>
            <a:r>
              <a:rPr lang="fa-IR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cs"/>
              </a:rPr>
              <a:t/>
            </a:r>
            <a:br>
              <a:rPr lang="fa-IR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cs"/>
              </a:rPr>
            </a:br>
            <a:r>
              <a:rPr lang="fa-IR" sz="32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cs"/>
              </a:rPr>
              <a:t>این </a:t>
            </a:r>
            <a:r>
              <a:rPr lang="fa-IR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cs"/>
              </a:rPr>
              <a:t>مسأله را از طریق رویه تقریب هذلولی </a:t>
            </a:r>
            <a:r>
              <a:rPr lang="en-US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cs"/>
              </a:rPr>
              <a:t>(HAP)</a:t>
            </a:r>
            <a:r>
              <a:rPr lang="fa-IR" sz="3200" dirty="0">
                <a:solidFill>
                  <a:schemeClr val="tx1">
                    <a:lumMod val="85000"/>
                    <a:lumOff val="15000"/>
                  </a:schemeClr>
                </a:solidFill>
                <a:cs typeface="+mn-cs"/>
              </a:rPr>
              <a:t> و با کمک اکسل حل می کنیم.</a:t>
            </a:r>
            <a:r>
              <a:rPr lang="en-US" dirty="0"/>
              <a:t/>
            </a:r>
            <a:br>
              <a:rPr lang="en-US" dirty="0"/>
            </a:br>
            <a:r>
              <a:rPr lang="fa-IR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cs"/>
              </a:rPr>
              <a:t/>
            </a:r>
            <a:br>
              <a:rPr lang="fa-IR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cs"/>
              </a:rPr>
            </a:br>
            <a:endParaRPr lang="fa-IR" dirty="0">
              <a:solidFill>
                <a:schemeClr val="tx1">
                  <a:lumMod val="85000"/>
                  <a:lumOff val="15000"/>
                </a:schemeClr>
              </a:solidFill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068960"/>
            <a:ext cx="6768752" cy="1638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4768552"/>
            <a:ext cx="6624736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530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484784"/>
            <a:ext cx="4248472" cy="15121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149080"/>
            <a:ext cx="4104456" cy="136815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708920"/>
            <a:ext cx="3888432" cy="14401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5229200"/>
            <a:ext cx="3888432" cy="1484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004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44" y="857232"/>
            <a:ext cx="8858312" cy="5786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69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1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6" y="857232"/>
            <a:ext cx="8858280" cy="5786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77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cs"/>
              </a:rPr>
              <a:t>حل:</a:t>
            </a:r>
            <a:endParaRPr lang="fa-IR" dirty="0">
              <a:solidFill>
                <a:schemeClr val="tx1">
                  <a:lumMod val="85000"/>
                  <a:lumOff val="15000"/>
                </a:schemeClr>
              </a:solidFill>
              <a:cs typeface="+mn-cs"/>
            </a:endParaRPr>
          </a:p>
        </p:txBody>
      </p:sp>
      <p:pic>
        <p:nvPicPr>
          <p:cNvPr id="8" name="Content Placeholder 7" descr="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1928802"/>
            <a:ext cx="9143999" cy="461495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a-IR" sz="2900" dirty="0">
                <a:solidFill>
                  <a:schemeClr val="tx1">
                    <a:lumMod val="85000"/>
                    <a:lumOff val="15000"/>
                  </a:schemeClr>
                </a:solidFill>
                <a:cs typeface="+mn-cs"/>
              </a:rPr>
              <a:t>ب) حدود بالا و پایین را برای حل با می نیمم هزینه برای مسأله جایابی با فاصله اقلیدسی محاسبه کنید.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780928"/>
            <a:ext cx="8784976" cy="153617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581128"/>
            <a:ext cx="6984776" cy="2016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08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052736"/>
            <a:ext cx="8712968" cy="1881361"/>
          </a:xfrm>
          <a:prstGeom prst="rect">
            <a:avLst/>
          </a:prstGeom>
        </p:spPr>
      </p:pic>
      <p:pic>
        <p:nvPicPr>
          <p:cNvPr id="4" name="Picture 3" descr="SKMBT_C45012101610212.jpg"/>
          <p:cNvPicPr>
            <a:picLocks noChangeAspect="1"/>
          </p:cNvPicPr>
          <p:nvPr/>
        </p:nvPicPr>
        <p:blipFill>
          <a:blip r:embed="rId4"/>
          <a:srcRect l="58906" t="14074" r="7044" b="83704"/>
          <a:stretch>
            <a:fillRect/>
          </a:stretch>
        </p:blipFill>
        <p:spPr>
          <a:xfrm rot="10800000">
            <a:off x="196981" y="3501008"/>
            <a:ext cx="6967307" cy="6431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1421" y="4797152"/>
            <a:ext cx="5156843" cy="2060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8245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2" y="1071546"/>
            <a:ext cx="9086388" cy="2071702"/>
          </a:xfrm>
          <a:prstGeom prst="rect">
            <a:avLst/>
          </a:prstGeom>
        </p:spPr>
      </p:pic>
      <p:pic>
        <p:nvPicPr>
          <p:cNvPr id="9" name="Picture 8" descr="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857629"/>
            <a:ext cx="9144000" cy="2143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559958"/>
            <a:ext cx="4986360" cy="5440810"/>
          </a:xfrm>
          <a:prstGeom prst="rect">
            <a:avLst/>
          </a:prstGeom>
        </p:spPr>
      </p:pic>
      <p:sp>
        <p:nvSpPr>
          <p:cNvPr id="3" name="Notched Right Arrow 2"/>
          <p:cNvSpPr/>
          <p:nvPr/>
        </p:nvSpPr>
        <p:spPr>
          <a:xfrm>
            <a:off x="4000496" y="3357562"/>
            <a:ext cx="978408" cy="484632"/>
          </a:xfrm>
          <a:prstGeom prst="notched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3" descr="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00694" y="2571744"/>
            <a:ext cx="1714512" cy="2143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572400"/>
            <a:ext cx="4986000" cy="5428368"/>
          </a:xfrm>
          <a:prstGeom prst="rect">
            <a:avLst/>
          </a:prstGeom>
        </p:spPr>
      </p:pic>
      <p:sp>
        <p:nvSpPr>
          <p:cNvPr id="3" name="Notched Right Arrow 2"/>
          <p:cNvSpPr/>
          <p:nvPr/>
        </p:nvSpPr>
        <p:spPr>
          <a:xfrm>
            <a:off x="3999600" y="3514504"/>
            <a:ext cx="979200" cy="486000"/>
          </a:xfrm>
          <a:prstGeom prst="notchedRightArrow">
            <a:avLst>
              <a:gd name="adj1" fmla="val 50000"/>
              <a:gd name="adj2" fmla="val 50000"/>
            </a:avLst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fa-IR"/>
          </a:p>
        </p:txBody>
      </p:sp>
      <p:pic>
        <p:nvPicPr>
          <p:cNvPr id="4" name="Picture 3" descr="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5920" y="2790826"/>
            <a:ext cx="1713600" cy="20686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2714620"/>
            <a:ext cx="8929750" cy="1785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>
            <a:noFill/>
          </a:ln>
        </p:spPr>
        <p:txBody>
          <a:bodyPr>
            <a:normAutofit fontScale="90000"/>
          </a:bodyPr>
          <a:lstStyle/>
          <a:p>
            <a:pPr algn="r"/>
            <a:r>
              <a:rPr lang="en-US" dirty="0" smtClean="0"/>
              <a:t> </a:t>
            </a:r>
            <a:r>
              <a:rPr lang="en-US" dirty="0" smtClean="0">
                <a:cs typeface="+mn-cs"/>
              </a:rPr>
              <a:t/>
            </a:r>
            <a:br>
              <a:rPr lang="en-US" dirty="0" smtClean="0">
                <a:cs typeface="+mn-cs"/>
              </a:rPr>
            </a:br>
            <a:r>
              <a:rPr lang="fa-IR" sz="36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cs"/>
              </a:rPr>
              <a:t>2-11- سه وسیله جدید قرار است نسبت به تسهیلات موجود </a:t>
            </a:r>
            <a:r>
              <a:rPr lang="fa-IR" sz="3600" b="0" dirty="0" smtClean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cs"/>
              </a:rPr>
              <a:t>جایابی</a:t>
            </a:r>
            <a:r>
              <a:rPr lang="fa-IR" sz="36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cs"/>
              </a:rPr>
              <a:t> شوند . داده مسأله بصورت زیر هستند.</a:t>
            </a:r>
            <a:r>
              <a:rPr lang="fa-IR" sz="48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cs"/>
              </a:rPr>
              <a:t> </a:t>
            </a:r>
            <a:r>
              <a:rPr lang="en-US" dirty="0" smtClean="0">
                <a:cs typeface="+mn-cs"/>
              </a:rPr>
              <a:t/>
            </a:r>
            <a:br>
              <a:rPr lang="en-US" dirty="0" smtClean="0">
                <a:cs typeface="+mn-cs"/>
              </a:rPr>
            </a:br>
            <a:endParaRPr lang="fa-IR" dirty="0">
              <a:cs typeface="+mn-cs"/>
            </a:endParaRPr>
          </a:p>
        </p:txBody>
      </p:sp>
      <p:pic>
        <p:nvPicPr>
          <p:cNvPr id="6" name="Content Placeholder 5" descr="1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79966" y="2643182"/>
            <a:ext cx="7763934" cy="38576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fa-IR" sz="3600" dirty="0" smtClean="0">
                <a:solidFill>
                  <a:schemeClr val="tx1">
                    <a:lumMod val="85000"/>
                    <a:lumOff val="15000"/>
                  </a:schemeClr>
                </a:solidFill>
                <a:cs typeface="+mn-cs"/>
              </a:rPr>
              <a:t>الف- مکان های بهینه تسهیلات جدید را با فرض فاصله متعامد ، مستقیم و مربع فاصله مستقیم تعیین کنید.</a:t>
            </a:r>
            <a:r>
              <a:rPr lang="en-US" dirty="0" smtClean="0"/>
              <a:t/>
            </a:r>
            <a:br>
              <a:rPr lang="en-US" dirty="0" smtClean="0"/>
            </a:b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214686"/>
            <a:ext cx="8186766" cy="3359850"/>
          </a:xfrm>
        </p:spPr>
        <p:txBody>
          <a:bodyPr>
            <a:normAutofit/>
          </a:bodyPr>
          <a:lstStyle/>
          <a:p>
            <a:r>
              <a:rPr lang="fa-IR" sz="3200" dirty="0" smtClean="0"/>
              <a:t>1) فاصله متعامد</a:t>
            </a:r>
          </a:p>
          <a:p>
            <a:r>
              <a:rPr lang="fa-IR" sz="3200" dirty="0" smtClean="0"/>
              <a:t>2)مربع فاصله مستقیم</a:t>
            </a:r>
          </a:p>
          <a:p>
            <a:r>
              <a:rPr lang="fa-IR" sz="3200" dirty="0" smtClean="0"/>
              <a:t>3) فاصله مستقیم</a:t>
            </a:r>
            <a:endParaRPr lang="fa-IR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591</TotalTime>
  <Words>111</Words>
  <Application>Microsoft Office PowerPoint</Application>
  <PresentationFormat>On-screen Show (4:3)</PresentationFormat>
  <Paragraphs>47</Paragraphs>
  <Slides>31</Slides>
  <Notes>31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بسمه التعالی</vt:lpstr>
      <vt:lpstr>    2-4- با توجه به داده های زیر مسأله جایابی سه تسهیل جدید را با فواصل مجذور اقلیدوسی حل کنید.  </vt:lpstr>
      <vt:lpstr>حل:</vt:lpstr>
      <vt:lpstr>PowerPoint Presentation</vt:lpstr>
      <vt:lpstr>PowerPoint Presentation</vt:lpstr>
      <vt:lpstr>PowerPoint Presentation</vt:lpstr>
      <vt:lpstr>PowerPoint Presentation</vt:lpstr>
      <vt:lpstr>  2-11- سه وسیله جدید قرار است نسبت به تسهیلات موجود جایابی شوند . داده مسأله بصورت زیر هستند.  </vt:lpstr>
      <vt:lpstr>الف- مکان های بهینه تسهیلات جدید را با فرض فاصله متعامد ، مستقیم و مربع فاصله مستقیم تعیین کنید. </vt:lpstr>
      <vt:lpstr>1)فاصله متعامد</vt:lpstr>
      <vt:lpstr>PowerPoint Presentation</vt:lpstr>
      <vt:lpstr>سپس معادله بوسیله لینگو حل می کنیم: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2)مربع فاصله اقلیدسی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3)فاصله اقلیدسی  این مسأله را از طریق رویه تقریب هذلولی (HAP) و با کمک اکسل حل می کنیم.  </vt:lpstr>
      <vt:lpstr>PowerPoint Presentation</vt:lpstr>
      <vt:lpstr>PowerPoint Presentation</vt:lpstr>
      <vt:lpstr>PowerPoint Presentation</vt:lpstr>
      <vt:lpstr>ب) حدود بالا و پایین را برای حل با می نیمم هزینه برای مسأله جایابی با فاصله اقلیدسی محاسبه کنید.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بسمه التعالی</dc:title>
  <dc:creator>xX BehGol Xx</dc:creator>
  <cp:lastModifiedBy>saleh</cp:lastModifiedBy>
  <cp:revision>57</cp:revision>
  <dcterms:created xsi:type="dcterms:W3CDTF">2013-04-18T03:49:34Z</dcterms:created>
  <dcterms:modified xsi:type="dcterms:W3CDTF">2015-03-06T08:37:24Z</dcterms:modified>
</cp:coreProperties>
</file>