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13" r:id="rId2"/>
    <p:sldId id="286" r:id="rId3"/>
    <p:sldId id="314" r:id="rId4"/>
    <p:sldId id="318" r:id="rId5"/>
    <p:sldId id="319" r:id="rId6"/>
    <p:sldId id="320" r:id="rId7"/>
    <p:sldId id="287" r:id="rId8"/>
    <p:sldId id="315" r:id="rId9"/>
    <p:sldId id="316" r:id="rId10"/>
    <p:sldId id="321" r:id="rId11"/>
    <p:sldId id="317" r:id="rId12"/>
    <p:sldId id="322" r:id="rId13"/>
    <p:sldId id="324" r:id="rId14"/>
    <p:sldId id="323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03" name="Group 131"/>
          <p:cNvGrpSpPr>
            <a:grpSpLocks/>
          </p:cNvGrpSpPr>
          <p:nvPr/>
        </p:nvGrpSpPr>
        <p:grpSpPr bwMode="auto">
          <a:xfrm flipH="1">
            <a:off x="12700" y="692150"/>
            <a:ext cx="9093200" cy="6165850"/>
            <a:chOff x="0" y="436"/>
            <a:chExt cx="5760" cy="3884"/>
          </a:xfrm>
        </p:grpSpPr>
        <p:sp>
          <p:nvSpPr>
            <p:cNvPr id="3204" name="Line 1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5" name="Line 1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6" name="Line 1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7" name="Line 1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8" name="Line 1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09" name="Line 13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0" name="Line 13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1" name="Line 13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2" name="Line 14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3" name="Line 14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4" name="Line 14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5" name="Line 14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6" name="Line 14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7" name="Line 14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8" name="Line 146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19" name="Line 14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0" name="Line 14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1" name="Line 14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2" name="Line 15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3" name="Line 15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4" name="Line 15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5" name="Line 153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6" name="Line 15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7" name="Line 155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8" name="Line 156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29" name="Line 157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0" name="Line 158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1" name="Line 159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2" name="Line 160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3" name="Line 161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4" name="Line 162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5" name="Line 163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36" name="Line 164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3237" name="Group 165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3238" name="Line 166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39" name="Line 167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0" name="Line 168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41" name="Line 169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242" name="Line 170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3" name="Line 171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4" name="Line 172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5" name="Line 173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6" name="Line 174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7" name="Line 175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8" name="Line 176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49" name="Line 177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50" name="Line 178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black">
          <a:xfrm>
            <a:off x="457200" y="5334000"/>
            <a:ext cx="7086600" cy="3810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77000"/>
            <a:ext cx="2895600" cy="244475"/>
          </a:xfrm>
        </p:spPr>
        <p:txBody>
          <a:bodyPr/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77000"/>
            <a:ext cx="2133600" cy="244475"/>
          </a:xfrm>
        </p:spPr>
        <p:txBody>
          <a:bodyPr/>
          <a:lstStyle>
            <a:lvl1pPr>
              <a:defRPr sz="1200"/>
            </a:lvl1pPr>
          </a:lstStyle>
          <a:p>
            <a:fld id="{8599EBC3-B2A4-4D5E-98B3-27D0C866D820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3251" name="Group 179"/>
          <p:cNvGrpSpPr>
            <a:grpSpLocks/>
          </p:cNvGrpSpPr>
          <p:nvPr/>
        </p:nvGrpSpPr>
        <p:grpSpPr bwMode="auto">
          <a:xfrm flipH="1">
            <a:off x="0" y="0"/>
            <a:ext cx="9144000" cy="2159000"/>
            <a:chOff x="-1" y="0"/>
            <a:chExt cx="5769" cy="1360"/>
          </a:xfrm>
        </p:grpSpPr>
        <p:sp>
          <p:nvSpPr>
            <p:cNvPr id="3252" name="Freeform 180"/>
            <p:cNvSpPr>
              <a:spLocks/>
            </p:cNvSpPr>
            <p:nvPr/>
          </p:nvSpPr>
          <p:spPr bwMode="gray">
            <a:xfrm>
              <a:off x="0" y="0"/>
              <a:ext cx="5768" cy="13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16"/>
                </a:cxn>
                <a:cxn ang="0">
                  <a:pos x="1496" y="460"/>
                </a:cxn>
                <a:cxn ang="0">
                  <a:pos x="5768" y="1360"/>
                </a:cxn>
                <a:cxn ang="0">
                  <a:pos x="5768" y="0"/>
                </a:cxn>
                <a:cxn ang="0">
                  <a:pos x="0" y="0"/>
                </a:cxn>
              </a:cxnLst>
              <a:rect l="0" t="0" r="r" b="b"/>
              <a:pathLst>
                <a:path w="5768" h="1360">
                  <a:moveTo>
                    <a:pt x="0" y="0"/>
                  </a:moveTo>
                  <a:lnTo>
                    <a:pt x="0" y="616"/>
                  </a:lnTo>
                  <a:cubicBezTo>
                    <a:pt x="72" y="608"/>
                    <a:pt x="264" y="510"/>
                    <a:pt x="1496" y="460"/>
                  </a:cubicBezTo>
                  <a:cubicBezTo>
                    <a:pt x="2728" y="411"/>
                    <a:pt x="4632" y="672"/>
                    <a:pt x="5768" y="1360"/>
                  </a:cubicBezTo>
                  <a:lnTo>
                    <a:pt x="5768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3529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53" name="Freeform 181"/>
            <p:cNvSpPr>
              <a:spLocks/>
            </p:cNvSpPr>
            <p:nvPr/>
          </p:nvSpPr>
          <p:spPr bwMode="gray">
            <a:xfrm>
              <a:off x="-1" y="0"/>
              <a:ext cx="5761" cy="110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632"/>
                </a:cxn>
                <a:cxn ang="0">
                  <a:pos x="1521" y="448"/>
                </a:cxn>
                <a:cxn ang="0">
                  <a:pos x="5761" y="1104"/>
                </a:cxn>
                <a:cxn ang="0">
                  <a:pos x="5760" y="8"/>
                </a:cxn>
                <a:cxn ang="0">
                  <a:pos x="0" y="0"/>
                </a:cxn>
              </a:cxnLst>
              <a:rect l="0" t="0" r="r" b="b"/>
              <a:pathLst>
                <a:path w="5761" h="1104">
                  <a:moveTo>
                    <a:pt x="0" y="0"/>
                  </a:moveTo>
                  <a:lnTo>
                    <a:pt x="0" y="632"/>
                  </a:lnTo>
                  <a:cubicBezTo>
                    <a:pt x="72" y="625"/>
                    <a:pt x="401" y="504"/>
                    <a:pt x="1521" y="448"/>
                  </a:cubicBezTo>
                  <a:cubicBezTo>
                    <a:pt x="2641" y="392"/>
                    <a:pt x="4505" y="504"/>
                    <a:pt x="5761" y="1104"/>
                  </a:cubicBezTo>
                  <a:lnTo>
                    <a:pt x="5760" y="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63529"/>
                    <a:invGamma/>
                  </a:schemeClr>
                </a:gs>
                <a:gs pos="100000">
                  <a:schemeClr val="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3254" name="Picture 182" descr="figure07_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gray">
          <a:xfrm>
            <a:off x="5638800" y="3124200"/>
            <a:ext cx="2447925" cy="2044700"/>
          </a:xfrm>
          <a:prstGeom prst="rect">
            <a:avLst/>
          </a:prstGeom>
          <a:noFill/>
        </p:spPr>
      </p:pic>
      <p:pic>
        <p:nvPicPr>
          <p:cNvPr id="3255" name="Picture 183" descr="figure07_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gray">
          <a:xfrm>
            <a:off x="7019925" y="4005263"/>
            <a:ext cx="2124075" cy="1774825"/>
          </a:xfrm>
          <a:prstGeom prst="rect">
            <a:avLst/>
          </a:prstGeom>
          <a:noFill/>
        </p:spPr>
      </p:pic>
      <p:pic>
        <p:nvPicPr>
          <p:cNvPr id="3256" name="Picture 184" descr="figure07_o copy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gray">
          <a:xfrm>
            <a:off x="6227763" y="4868863"/>
            <a:ext cx="1619250" cy="1352550"/>
          </a:xfrm>
          <a:prstGeom prst="rect">
            <a:avLst/>
          </a:prstGeom>
          <a:noFill/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457200" y="41910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en-US" altLang="ko-KR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white">
          <a:xfrm>
            <a:off x="228600" y="304800"/>
            <a:ext cx="15240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3200" b="1">
                <a:solidFill>
                  <a:srgbClr val="FFFFFF"/>
                </a:solidFill>
                <a:latin typeface="Verdana" pitchFamily="34" charset="0"/>
              </a:rPr>
              <a:t>LOGO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8EC44-15CC-4BD2-B108-57200852FA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3238" y="209550"/>
            <a:ext cx="2024062" cy="60531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6288" y="209550"/>
            <a:ext cx="5924550" cy="60531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2A6145-BC0E-44ED-8931-31D0184A7C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5900" y="209550"/>
            <a:ext cx="7391400" cy="563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776288" y="1347788"/>
            <a:ext cx="7758112" cy="4914900"/>
          </a:xfrm>
        </p:spPr>
        <p:txBody>
          <a:bodyPr/>
          <a:lstStyle/>
          <a:p>
            <a:r>
              <a:rPr lang="en-US" smtClean="0"/>
              <a:t>Click icon to add table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293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29375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29375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766F26D0-D145-4B28-87F7-A8320F7697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445405-BD6A-4937-96E3-F79CCB3CF1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B1F2E8-F17E-404D-B87A-7A4F77607A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6288" y="1347788"/>
            <a:ext cx="3802062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30750" y="1347788"/>
            <a:ext cx="3803650" cy="4914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CBC0A0-D376-4F81-AED1-451AC619B2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017CE4-3610-4E96-A997-4CFF0FD5DC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FF86CF-DA97-4384-A5E7-0192CA2F50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2D5D21-5663-4142-8FE8-2DCEF983B94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F08D8E-909B-4A89-B7C2-29C2D1ADFD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C77BEA-AE3A-4D96-9670-CAA03ACBA2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0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-12700" y="692150"/>
            <a:ext cx="9144000" cy="6165850"/>
            <a:chOff x="0" y="436"/>
            <a:chExt cx="5760" cy="3884"/>
          </a:xfrm>
        </p:grpSpPr>
        <p:sp>
          <p:nvSpPr>
            <p:cNvPr id="1040" name="Line 1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94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Line 1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347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2" name="Line 1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06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340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787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5" name="Line 2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216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6" name="Line 2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612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7" name="Line 2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1065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8" name="Line 2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514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9" name="Line 2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0" cy="3872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0" name="Line 2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4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1" name="Line 27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19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2" name="Line 28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89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3" name="Line 29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58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4" name="Line 30"/>
            <p:cNvSpPr>
              <a:spLocks noChangeShapeType="1"/>
            </p:cNvSpPr>
            <p:nvPr userDrawn="1"/>
          </p:nvSpPr>
          <p:spPr bwMode="gray">
            <a:xfrm>
              <a:off x="1515" y="462"/>
              <a:ext cx="4245" cy="130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5" name="Line 31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0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6" name="Line 32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83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7" name="Line 33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613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8" name="Line 34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43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9" name="Line 35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25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0" name="Line 36"/>
            <p:cNvSpPr>
              <a:spLocks noChangeShapeType="1"/>
            </p:cNvSpPr>
            <p:nvPr userDrawn="1"/>
          </p:nvSpPr>
          <p:spPr bwMode="gray">
            <a:xfrm>
              <a:off x="1472" y="448"/>
              <a:ext cx="4288" cy="13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1" name="Line 37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2" name="Line 3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251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3" name="Line 39"/>
            <p:cNvSpPr>
              <a:spLocks noChangeShapeType="1"/>
            </p:cNvSpPr>
            <p:nvPr userDrawn="1"/>
          </p:nvSpPr>
          <p:spPr bwMode="gray">
            <a:xfrm flipH="1">
              <a:off x="0" y="462"/>
              <a:ext cx="1461" cy="346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4" name="Line 40"/>
            <p:cNvSpPr>
              <a:spLocks noChangeShapeType="1"/>
            </p:cNvSpPr>
            <p:nvPr userDrawn="1"/>
          </p:nvSpPr>
          <p:spPr bwMode="gray">
            <a:xfrm flipH="1">
              <a:off x="249" y="463"/>
              <a:ext cx="1215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5" name="Line 41"/>
            <p:cNvSpPr>
              <a:spLocks noChangeShapeType="1"/>
            </p:cNvSpPr>
            <p:nvPr userDrawn="1"/>
          </p:nvSpPr>
          <p:spPr bwMode="gray">
            <a:xfrm flipH="1">
              <a:off x="657" y="472"/>
              <a:ext cx="808" cy="3848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6" name="Line 42"/>
            <p:cNvSpPr>
              <a:spLocks noChangeShapeType="1"/>
            </p:cNvSpPr>
            <p:nvPr userDrawn="1"/>
          </p:nvSpPr>
          <p:spPr bwMode="gray">
            <a:xfrm flipH="1">
              <a:off x="1066" y="463"/>
              <a:ext cx="404" cy="385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7" name="Line 43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875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8" name="Line 44"/>
            <p:cNvSpPr>
              <a:spLocks noChangeShapeType="1"/>
            </p:cNvSpPr>
            <p:nvPr userDrawn="1"/>
          </p:nvSpPr>
          <p:spPr bwMode="gray">
            <a:xfrm flipH="1">
              <a:off x="0" y="466"/>
              <a:ext cx="1447" cy="132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9" name="Line 45"/>
            <p:cNvSpPr>
              <a:spLocks noChangeShapeType="1"/>
            </p:cNvSpPr>
            <p:nvPr userDrawn="1"/>
          </p:nvSpPr>
          <p:spPr bwMode="gray">
            <a:xfrm flipH="1">
              <a:off x="0" y="449"/>
              <a:ext cx="1474" cy="89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0" name="Line 46"/>
            <p:cNvSpPr>
              <a:spLocks noChangeShapeType="1"/>
            </p:cNvSpPr>
            <p:nvPr userDrawn="1"/>
          </p:nvSpPr>
          <p:spPr bwMode="gray">
            <a:xfrm flipH="1">
              <a:off x="0" y="471"/>
              <a:ext cx="1435" cy="50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1" name="Line 47"/>
            <p:cNvSpPr>
              <a:spLocks noChangeShapeType="1"/>
            </p:cNvSpPr>
            <p:nvPr userDrawn="1"/>
          </p:nvSpPr>
          <p:spPr bwMode="gray">
            <a:xfrm flipH="1">
              <a:off x="0" y="463"/>
              <a:ext cx="1464" cy="206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2" name="Line 48"/>
            <p:cNvSpPr>
              <a:spLocks noChangeShapeType="1"/>
            </p:cNvSpPr>
            <p:nvPr userDrawn="1"/>
          </p:nvSpPr>
          <p:spPr bwMode="gray">
            <a:xfrm flipH="1">
              <a:off x="0" y="436"/>
              <a:ext cx="1474" cy="124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073" name="Group 49"/>
            <p:cNvGrpSpPr>
              <a:grpSpLocks/>
            </p:cNvGrpSpPr>
            <p:nvPr userDrawn="1"/>
          </p:nvGrpSpPr>
          <p:grpSpPr bwMode="auto">
            <a:xfrm>
              <a:off x="0" y="2063"/>
              <a:ext cx="5760" cy="1220"/>
              <a:chOff x="235" y="2750"/>
              <a:chExt cx="5241" cy="699"/>
            </a:xfrm>
          </p:grpSpPr>
          <p:sp>
            <p:nvSpPr>
              <p:cNvPr id="1074" name="Line 50"/>
              <p:cNvSpPr>
                <a:spLocks noChangeShapeType="1"/>
              </p:cNvSpPr>
              <p:nvPr/>
            </p:nvSpPr>
            <p:spPr bwMode="gray">
              <a:xfrm>
                <a:off x="235" y="3449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5" name="Line 51"/>
              <p:cNvSpPr>
                <a:spLocks noChangeShapeType="1"/>
              </p:cNvSpPr>
              <p:nvPr/>
            </p:nvSpPr>
            <p:spPr bwMode="gray">
              <a:xfrm>
                <a:off x="235" y="3191"/>
                <a:ext cx="5241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6" name="Line 52"/>
              <p:cNvSpPr>
                <a:spLocks noChangeShapeType="1"/>
              </p:cNvSpPr>
              <p:nvPr/>
            </p:nvSpPr>
            <p:spPr bwMode="gray">
              <a:xfrm>
                <a:off x="235" y="2958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7" name="Line 53"/>
              <p:cNvSpPr>
                <a:spLocks noChangeShapeType="1"/>
              </p:cNvSpPr>
              <p:nvPr/>
            </p:nvSpPr>
            <p:spPr bwMode="gray">
              <a:xfrm>
                <a:off x="235" y="2750"/>
                <a:ext cx="5239" cy="0"/>
              </a:xfrm>
              <a:prstGeom prst="line">
                <a:avLst/>
              </a:prstGeom>
              <a:noFill/>
              <a:ln w="3175">
                <a:solidFill>
                  <a:srgbClr val="FFFFFF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78" name="Line 54"/>
            <p:cNvSpPr>
              <a:spLocks noChangeShapeType="1"/>
            </p:cNvSpPr>
            <p:nvPr userDrawn="1"/>
          </p:nvSpPr>
          <p:spPr bwMode="gray">
            <a:xfrm>
              <a:off x="0" y="1753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9" name="Line 55"/>
            <p:cNvSpPr>
              <a:spLocks noChangeShapeType="1"/>
            </p:cNvSpPr>
            <p:nvPr userDrawn="1"/>
          </p:nvSpPr>
          <p:spPr bwMode="gray">
            <a:xfrm flipV="1">
              <a:off x="0" y="1455"/>
              <a:ext cx="5760" cy="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0" name="Line 56"/>
            <p:cNvSpPr>
              <a:spLocks noChangeShapeType="1"/>
            </p:cNvSpPr>
            <p:nvPr userDrawn="1"/>
          </p:nvSpPr>
          <p:spPr bwMode="gray">
            <a:xfrm>
              <a:off x="0" y="1182"/>
              <a:ext cx="5760" cy="9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1" name="Line 57"/>
            <p:cNvSpPr>
              <a:spLocks noChangeShapeType="1"/>
            </p:cNvSpPr>
            <p:nvPr userDrawn="1"/>
          </p:nvSpPr>
          <p:spPr bwMode="gray">
            <a:xfrm>
              <a:off x="0" y="965"/>
              <a:ext cx="5734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2" name="Line 58"/>
            <p:cNvSpPr>
              <a:spLocks noChangeShapeType="1"/>
            </p:cNvSpPr>
            <p:nvPr userDrawn="1"/>
          </p:nvSpPr>
          <p:spPr bwMode="gray">
            <a:xfrm flipV="1">
              <a:off x="0" y="780"/>
              <a:ext cx="5760" cy="11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3" name="Line 59"/>
            <p:cNvSpPr>
              <a:spLocks noChangeShapeType="1"/>
            </p:cNvSpPr>
            <p:nvPr userDrawn="1"/>
          </p:nvSpPr>
          <p:spPr bwMode="gray">
            <a:xfrm>
              <a:off x="0" y="661"/>
              <a:ext cx="5760" cy="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4" name="Line 60"/>
            <p:cNvSpPr>
              <a:spLocks noChangeShapeType="1"/>
            </p:cNvSpPr>
            <p:nvPr userDrawn="1"/>
          </p:nvSpPr>
          <p:spPr bwMode="gray">
            <a:xfrm flipV="1">
              <a:off x="0" y="558"/>
              <a:ext cx="5760" cy="17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5" name="Line 61"/>
            <p:cNvSpPr>
              <a:spLocks noChangeShapeType="1"/>
            </p:cNvSpPr>
            <p:nvPr userDrawn="1"/>
          </p:nvSpPr>
          <p:spPr bwMode="gray">
            <a:xfrm>
              <a:off x="25" y="521"/>
              <a:ext cx="5735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6" name="Line 62"/>
            <p:cNvSpPr>
              <a:spLocks noChangeShapeType="1"/>
            </p:cNvSpPr>
            <p:nvPr userDrawn="1"/>
          </p:nvSpPr>
          <p:spPr bwMode="gray">
            <a:xfrm>
              <a:off x="0" y="482"/>
              <a:ext cx="5760" cy="0"/>
            </a:xfrm>
            <a:prstGeom prst="line">
              <a:avLst/>
            </a:prstGeom>
            <a:noFill/>
            <a:ln w="3175">
              <a:solidFill>
                <a:srgbClr val="FFFFFF"/>
              </a:solidFill>
              <a:round/>
              <a:headEnd type="none" w="sm" len="sm"/>
              <a:tailEnd type="none" w="sm" len="sm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87" name="Line 63"/>
          <p:cNvSpPr>
            <a:spLocks noChangeShapeType="1"/>
          </p:cNvSpPr>
          <p:nvPr/>
        </p:nvSpPr>
        <p:spPr bwMode="gray">
          <a:xfrm flipH="1">
            <a:off x="-12700" y="712788"/>
            <a:ext cx="2339975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8" name="Line 64"/>
          <p:cNvSpPr>
            <a:spLocks noChangeShapeType="1"/>
          </p:cNvSpPr>
          <p:nvPr/>
        </p:nvSpPr>
        <p:spPr bwMode="gray">
          <a:xfrm flipH="1">
            <a:off x="-12700" y="712788"/>
            <a:ext cx="2339975" cy="3492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9" name="Line 65"/>
          <p:cNvSpPr>
            <a:spLocks noChangeShapeType="1"/>
          </p:cNvSpPr>
          <p:nvPr/>
        </p:nvSpPr>
        <p:spPr bwMode="gray">
          <a:xfrm flipH="1">
            <a:off x="-12700" y="692150"/>
            <a:ext cx="2339975" cy="19685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0" name="Line 66"/>
          <p:cNvSpPr>
            <a:spLocks noChangeShapeType="1"/>
          </p:cNvSpPr>
          <p:nvPr/>
        </p:nvSpPr>
        <p:spPr bwMode="gray">
          <a:xfrm>
            <a:off x="-12700" y="765175"/>
            <a:ext cx="9144000" cy="0"/>
          </a:xfrm>
          <a:prstGeom prst="line">
            <a:avLst/>
          </a:prstGeom>
          <a:noFill/>
          <a:ln w="3175">
            <a:solidFill>
              <a:srgbClr val="FFFFFF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1" name="Freeform 67"/>
          <p:cNvSpPr>
            <a:spLocks/>
          </p:cNvSpPr>
          <p:nvPr/>
        </p:nvSpPr>
        <p:spPr bwMode="gray">
          <a:xfrm>
            <a:off x="-12700" y="0"/>
            <a:ext cx="9156700" cy="16002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688"/>
              </a:cxn>
              <a:cxn ang="0">
                <a:pos x="2008" y="492"/>
              </a:cxn>
              <a:cxn ang="0">
                <a:pos x="5768" y="1008"/>
              </a:cxn>
              <a:cxn ang="0">
                <a:pos x="5768" y="0"/>
              </a:cxn>
              <a:cxn ang="0">
                <a:pos x="0" y="0"/>
              </a:cxn>
            </a:cxnLst>
            <a:rect l="0" t="0" r="r" b="b"/>
            <a:pathLst>
              <a:path w="5768" h="1008">
                <a:moveTo>
                  <a:pt x="0" y="0"/>
                </a:moveTo>
                <a:lnTo>
                  <a:pt x="0" y="688"/>
                </a:lnTo>
                <a:cubicBezTo>
                  <a:pt x="72" y="682"/>
                  <a:pt x="776" y="535"/>
                  <a:pt x="2008" y="492"/>
                </a:cubicBezTo>
                <a:cubicBezTo>
                  <a:pt x="3240" y="449"/>
                  <a:pt x="4792" y="608"/>
                  <a:pt x="5768" y="1008"/>
                </a:cubicBezTo>
                <a:lnTo>
                  <a:pt x="5768" y="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3529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92" name="Freeform 68"/>
          <p:cNvSpPr>
            <a:spLocks/>
          </p:cNvSpPr>
          <p:nvPr/>
        </p:nvSpPr>
        <p:spPr bwMode="gray">
          <a:xfrm>
            <a:off x="-12700" y="-12700"/>
            <a:ext cx="9156700" cy="135413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67"/>
              </a:cxn>
              <a:cxn ang="0">
                <a:pos x="2104" y="448"/>
              </a:cxn>
              <a:cxn ang="0">
                <a:pos x="5768" y="848"/>
              </a:cxn>
              <a:cxn ang="0">
                <a:pos x="5760" y="8"/>
              </a:cxn>
              <a:cxn ang="0">
                <a:pos x="0" y="0"/>
              </a:cxn>
            </a:cxnLst>
            <a:rect l="0" t="0" r="r" b="b"/>
            <a:pathLst>
              <a:path w="5768" h="848">
                <a:moveTo>
                  <a:pt x="0" y="0"/>
                </a:moveTo>
                <a:lnTo>
                  <a:pt x="0" y="767"/>
                </a:lnTo>
                <a:cubicBezTo>
                  <a:pt x="72" y="760"/>
                  <a:pt x="879" y="496"/>
                  <a:pt x="2104" y="448"/>
                </a:cubicBezTo>
                <a:cubicBezTo>
                  <a:pt x="3330" y="401"/>
                  <a:pt x="4792" y="472"/>
                  <a:pt x="5768" y="848"/>
                </a:cubicBezTo>
                <a:lnTo>
                  <a:pt x="5760" y="8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shade val="63529"/>
                  <a:invGamma/>
                </a:schemeClr>
              </a:gs>
              <a:gs pos="100000">
                <a:schemeClr val="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093" name="Picture 69" descr="figure07_o copy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gray">
          <a:xfrm>
            <a:off x="600075" y="115888"/>
            <a:ext cx="1079500" cy="792162"/>
          </a:xfrm>
          <a:prstGeom prst="rect">
            <a:avLst/>
          </a:prstGeom>
          <a:noFill/>
        </p:spPr>
      </p:pic>
      <p:pic>
        <p:nvPicPr>
          <p:cNvPr id="1094" name="Picture 70" descr="figure07_b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gray">
          <a:xfrm>
            <a:off x="-12700" y="333375"/>
            <a:ext cx="1439863" cy="1203325"/>
          </a:xfrm>
          <a:prstGeom prst="rect">
            <a:avLst/>
          </a:prstGeom>
          <a:noFill/>
        </p:spPr>
      </p:pic>
      <p:pic>
        <p:nvPicPr>
          <p:cNvPr id="1095" name="Picture 71" descr="figure07_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gray">
          <a:xfrm>
            <a:off x="1174750" y="404813"/>
            <a:ext cx="649288" cy="542925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76288" y="1347788"/>
            <a:ext cx="775811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29375"/>
            <a:ext cx="2895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29375"/>
            <a:ext cx="2133600" cy="32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F03BFED-6BBF-49C7-B1AC-EBE75D10016A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1485900" y="209550"/>
            <a:ext cx="7391400" cy="56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FFFFFF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v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6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85852" y="1357298"/>
            <a:ext cx="692948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428736"/>
            <a:ext cx="8286808" cy="67095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b="1" dirty="0" smtClean="0">
                <a:cs typeface="B Nazanin" pitchFamily="2" charset="-78"/>
              </a:rPr>
              <a:t>تمرین شماره </a:t>
            </a:r>
            <a:r>
              <a:rPr lang="en-US" b="1" dirty="0" smtClean="0">
                <a:cs typeface="B Nazanin" pitchFamily="2" charset="-78"/>
              </a:rPr>
              <a:t>6</a:t>
            </a:r>
            <a:r>
              <a:rPr lang="fa-IR" b="1" dirty="0" smtClean="0">
                <a:cs typeface="B Nazanin" pitchFamily="2" charset="-78"/>
              </a:rPr>
              <a:t> : سه وسیله جدید قرار است نسبت به 6 وسیله موجود جایابی شوند . </a:t>
            </a:r>
            <a:r>
              <a:rPr lang="fa-IR" b="1" u="sng" dirty="0" smtClean="0">
                <a:cs typeface="B Nazanin" pitchFamily="2" charset="-78"/>
              </a:rPr>
              <a:t>هزینه جریان مواد متناسب با مربع فاصله مستقیم</a:t>
            </a:r>
            <a:r>
              <a:rPr lang="fa-IR" b="1" dirty="0" smtClean="0">
                <a:cs typeface="B Nazanin" pitchFamily="2" charset="-78"/>
              </a:rPr>
              <a:t> بین تسهیلات است . فاکتورهای وزن دهی هم بصورت ذیل می باشد . </a:t>
            </a:r>
            <a:endParaRPr lang="en-US" b="1" dirty="0" smtClean="0">
              <a:cs typeface="B Nazanin" pitchFamily="2" charset="-78"/>
            </a:endParaRPr>
          </a:p>
          <a:p>
            <a:pPr algn="r" rtl="1"/>
            <a:endParaRPr lang="en-US" b="1" dirty="0" smtClean="0">
              <a:cs typeface="B Nazanin" pitchFamily="2" charset="-78"/>
            </a:endParaRPr>
          </a:p>
          <a:p>
            <a:pPr algn="r" rtl="1"/>
            <a:r>
              <a:rPr lang="en-US" b="1" dirty="0" smtClean="0">
                <a:cs typeface="B Nazanin" pitchFamily="2" charset="-78"/>
              </a:rPr>
              <a:t>V</a:t>
            </a:r>
            <a:r>
              <a:rPr lang="en-US" b="1" baseline="-25000" dirty="0" smtClean="0">
                <a:cs typeface="B Nazanin" pitchFamily="2" charset="-78"/>
              </a:rPr>
              <a:t>12</a:t>
            </a:r>
            <a:r>
              <a:rPr lang="en-US" b="1" dirty="0" smtClean="0">
                <a:cs typeface="B Nazanin" pitchFamily="2" charset="-78"/>
              </a:rPr>
              <a:t>=6    V</a:t>
            </a:r>
            <a:r>
              <a:rPr lang="en-US" b="1" baseline="-25000" dirty="0" smtClean="0">
                <a:cs typeface="B Nazanin" pitchFamily="2" charset="-78"/>
              </a:rPr>
              <a:t>13</a:t>
            </a:r>
            <a:r>
              <a:rPr lang="en-US" b="1" dirty="0" smtClean="0">
                <a:cs typeface="B Nazanin" pitchFamily="2" charset="-78"/>
              </a:rPr>
              <a:t>=1   V</a:t>
            </a:r>
            <a:r>
              <a:rPr lang="en-US" b="1" baseline="-25000" dirty="0" smtClean="0">
                <a:cs typeface="B Nazanin" pitchFamily="2" charset="-78"/>
              </a:rPr>
              <a:t>23</a:t>
            </a:r>
            <a:r>
              <a:rPr lang="en-US" b="1" dirty="0" smtClean="0">
                <a:cs typeface="B Nazanin" pitchFamily="2" charset="-78"/>
              </a:rPr>
              <a:t>=4</a:t>
            </a:r>
          </a:p>
          <a:p>
            <a:pPr algn="r" rtl="1"/>
            <a:endParaRPr lang="en-US" b="1" dirty="0" smtClean="0">
              <a:cs typeface="B Nazanin" pitchFamily="2" charset="-78"/>
            </a:endParaRPr>
          </a:p>
          <a:p>
            <a:pPr algn="r"/>
            <a:r>
              <a:rPr lang="en-US" b="1" dirty="0" smtClean="0">
                <a:cs typeface="B Nazanin" pitchFamily="2" charset="-78"/>
              </a:rPr>
              <a:t>P1=(0,12)     P1=(2,1)  P3=(10,2)  P4=(6,12)  P5=(20,10)  </a:t>
            </a:r>
          </a:p>
          <a:p>
            <a:pPr algn="r"/>
            <a:endParaRPr lang="en-US" b="1" dirty="0" smtClean="0">
              <a:cs typeface="B Nazanin" pitchFamily="2" charset="-78"/>
            </a:endParaRPr>
          </a:p>
          <a:p>
            <a:pPr algn="r"/>
            <a:r>
              <a:rPr lang="en-US" b="1" dirty="0" smtClean="0">
                <a:cs typeface="B Nazanin" pitchFamily="2" charset="-78"/>
              </a:rPr>
              <a:t>P6=(5,20)</a:t>
            </a:r>
          </a:p>
          <a:p>
            <a:pPr algn="r" rtl="1"/>
            <a:r>
              <a:rPr lang="en-US" b="1" dirty="0" smtClean="0">
                <a:cs typeface="B Nazanin" pitchFamily="2" charset="-78"/>
              </a:rPr>
              <a:t>W</a:t>
            </a:r>
            <a:r>
              <a:rPr lang="en-US" b="1" baseline="-25000" dirty="0" smtClean="0">
                <a:cs typeface="B Nazanin" pitchFamily="2" charset="-78"/>
              </a:rPr>
              <a:t>11</a:t>
            </a:r>
            <a:r>
              <a:rPr lang="en-US" b="1" dirty="0" smtClean="0">
                <a:cs typeface="B Nazanin" pitchFamily="2" charset="-78"/>
              </a:rPr>
              <a:t>=4            w</a:t>
            </a:r>
            <a:r>
              <a:rPr lang="en-US" b="1" baseline="-25000" dirty="0" smtClean="0">
                <a:cs typeface="B Nazanin" pitchFamily="2" charset="-78"/>
              </a:rPr>
              <a:t>12=</a:t>
            </a:r>
            <a:r>
              <a:rPr lang="en-US" b="1" dirty="0" smtClean="0">
                <a:cs typeface="B Nazanin" pitchFamily="2" charset="-78"/>
              </a:rPr>
              <a:t>w</a:t>
            </a:r>
            <a:r>
              <a:rPr lang="en-US" b="1" baseline="-25000" dirty="0" smtClean="0">
                <a:cs typeface="B Nazanin" pitchFamily="2" charset="-78"/>
              </a:rPr>
              <a:t>14</a:t>
            </a:r>
            <a:r>
              <a:rPr lang="en-US" b="1" dirty="0" smtClean="0">
                <a:cs typeface="B Nazanin" pitchFamily="2" charset="-78"/>
              </a:rPr>
              <a:t>=0  w</a:t>
            </a:r>
            <a:r>
              <a:rPr lang="en-US" b="1" baseline="-25000" dirty="0" smtClean="0">
                <a:cs typeface="B Nazanin" pitchFamily="2" charset="-78"/>
              </a:rPr>
              <a:t>13</a:t>
            </a:r>
            <a:r>
              <a:rPr lang="en-US" b="1" dirty="0" smtClean="0">
                <a:cs typeface="B Nazanin" pitchFamily="2" charset="-78"/>
              </a:rPr>
              <a:t>=2        w</a:t>
            </a:r>
            <a:r>
              <a:rPr lang="en-US" b="1" baseline="-25000" dirty="0" smtClean="0">
                <a:cs typeface="B Nazanin" pitchFamily="2" charset="-78"/>
              </a:rPr>
              <a:t>15</a:t>
            </a:r>
            <a:r>
              <a:rPr lang="en-US" b="1" dirty="0" smtClean="0">
                <a:cs typeface="B Nazanin" pitchFamily="2" charset="-78"/>
              </a:rPr>
              <a:t>=6      w</a:t>
            </a:r>
            <a:r>
              <a:rPr lang="en-US" b="1" baseline="-25000" dirty="0" smtClean="0">
                <a:cs typeface="B Nazanin" pitchFamily="2" charset="-78"/>
              </a:rPr>
              <a:t>16</a:t>
            </a:r>
            <a:r>
              <a:rPr lang="en-US" b="1" dirty="0" smtClean="0">
                <a:cs typeface="B Nazanin" pitchFamily="2" charset="-78"/>
              </a:rPr>
              <a:t>=5</a:t>
            </a:r>
          </a:p>
          <a:p>
            <a:pPr algn="r" rtl="1"/>
            <a:endParaRPr lang="en-US" b="1" dirty="0" smtClean="0">
              <a:cs typeface="B Nazanin" pitchFamily="2" charset="-78"/>
            </a:endParaRPr>
          </a:p>
          <a:p>
            <a:pPr algn="r" rtl="1"/>
            <a:r>
              <a:rPr lang="en-US" b="1" dirty="0" smtClean="0">
                <a:cs typeface="B Nazanin" pitchFamily="2" charset="-78"/>
              </a:rPr>
              <a:t>W</a:t>
            </a:r>
            <a:r>
              <a:rPr lang="en-US" b="1" baseline="-25000" dirty="0" smtClean="0">
                <a:cs typeface="B Nazanin" pitchFamily="2" charset="-78"/>
              </a:rPr>
              <a:t>21</a:t>
            </a:r>
            <a:r>
              <a:rPr lang="en-US" b="1" dirty="0" smtClean="0">
                <a:cs typeface="B Nazanin" pitchFamily="2" charset="-78"/>
              </a:rPr>
              <a:t>=3    w</a:t>
            </a:r>
            <a:r>
              <a:rPr lang="en-US" b="1" baseline="-25000" dirty="0" smtClean="0">
                <a:cs typeface="B Nazanin" pitchFamily="2" charset="-78"/>
              </a:rPr>
              <a:t>22</a:t>
            </a:r>
            <a:r>
              <a:rPr lang="en-US" b="1" dirty="0" smtClean="0">
                <a:cs typeface="B Nazanin" pitchFamily="2" charset="-78"/>
              </a:rPr>
              <a:t>=6     w</a:t>
            </a:r>
            <a:r>
              <a:rPr lang="en-US" b="1" baseline="-25000" dirty="0" smtClean="0">
                <a:cs typeface="B Nazanin" pitchFamily="2" charset="-78"/>
              </a:rPr>
              <a:t>23</a:t>
            </a:r>
            <a:r>
              <a:rPr lang="en-US" b="1" dirty="0" smtClean="0">
                <a:cs typeface="B Nazanin" pitchFamily="2" charset="-78"/>
              </a:rPr>
              <a:t>=w</a:t>
            </a:r>
            <a:r>
              <a:rPr lang="en-US" b="1" baseline="-25000" dirty="0" smtClean="0">
                <a:cs typeface="B Nazanin" pitchFamily="2" charset="-78"/>
              </a:rPr>
              <a:t>24</a:t>
            </a:r>
            <a:r>
              <a:rPr lang="en-US" b="1" dirty="0" smtClean="0">
                <a:cs typeface="B Nazanin" pitchFamily="2" charset="-78"/>
              </a:rPr>
              <a:t>=0           w</a:t>
            </a:r>
            <a:r>
              <a:rPr lang="en-US" b="1" baseline="-25000" dirty="0" smtClean="0">
                <a:cs typeface="B Nazanin" pitchFamily="2" charset="-78"/>
              </a:rPr>
              <a:t>25</a:t>
            </a:r>
            <a:r>
              <a:rPr lang="en-US" b="1" dirty="0" smtClean="0">
                <a:cs typeface="B Nazanin" pitchFamily="2" charset="-78"/>
              </a:rPr>
              <a:t>=8      w</a:t>
            </a:r>
            <a:r>
              <a:rPr lang="en-US" b="1" baseline="-25000" dirty="0" smtClean="0">
                <a:cs typeface="B Nazanin" pitchFamily="2" charset="-78"/>
              </a:rPr>
              <a:t>26</a:t>
            </a:r>
            <a:r>
              <a:rPr lang="en-US" b="1" dirty="0" smtClean="0">
                <a:cs typeface="B Nazanin" pitchFamily="2" charset="-78"/>
              </a:rPr>
              <a:t>=1</a:t>
            </a:r>
          </a:p>
          <a:p>
            <a:pPr algn="r" rtl="1"/>
            <a:endParaRPr lang="en-US" b="1" dirty="0" smtClean="0">
              <a:cs typeface="B Nazanin" pitchFamily="2" charset="-78"/>
            </a:endParaRPr>
          </a:p>
          <a:p>
            <a:pPr algn="r" rtl="1"/>
            <a:r>
              <a:rPr lang="en-US" b="1" dirty="0" smtClean="0">
                <a:cs typeface="B Nazanin" pitchFamily="2" charset="-78"/>
              </a:rPr>
              <a:t>W</a:t>
            </a:r>
            <a:r>
              <a:rPr lang="en-US" b="1" baseline="-25000" dirty="0" smtClean="0">
                <a:cs typeface="B Nazanin" pitchFamily="2" charset="-78"/>
              </a:rPr>
              <a:t>31</a:t>
            </a:r>
            <a:r>
              <a:rPr lang="en-US" b="1" dirty="0" smtClean="0">
                <a:cs typeface="B Nazanin" pitchFamily="2" charset="-78"/>
              </a:rPr>
              <a:t>=0    w</a:t>
            </a:r>
            <a:r>
              <a:rPr lang="en-US" b="1" baseline="-25000" dirty="0" smtClean="0">
                <a:cs typeface="B Nazanin" pitchFamily="2" charset="-78"/>
              </a:rPr>
              <a:t>32</a:t>
            </a:r>
            <a:r>
              <a:rPr lang="en-US" b="1" dirty="0" smtClean="0">
                <a:cs typeface="B Nazanin" pitchFamily="2" charset="-78"/>
              </a:rPr>
              <a:t>=0     w</a:t>
            </a:r>
            <a:r>
              <a:rPr lang="en-US" b="1" baseline="-25000" dirty="0" smtClean="0">
                <a:cs typeface="B Nazanin" pitchFamily="2" charset="-78"/>
              </a:rPr>
              <a:t>33</a:t>
            </a:r>
            <a:r>
              <a:rPr lang="en-US" b="1" dirty="0" smtClean="0">
                <a:cs typeface="B Nazanin" pitchFamily="2" charset="-78"/>
              </a:rPr>
              <a:t>=8    w</a:t>
            </a:r>
            <a:r>
              <a:rPr lang="en-US" b="1" baseline="-25000" dirty="0" smtClean="0">
                <a:cs typeface="B Nazanin" pitchFamily="2" charset="-78"/>
              </a:rPr>
              <a:t>34</a:t>
            </a:r>
            <a:r>
              <a:rPr lang="en-US" b="1" dirty="0" smtClean="0">
                <a:cs typeface="B Nazanin" pitchFamily="2" charset="-78"/>
              </a:rPr>
              <a:t>=10           w</a:t>
            </a:r>
            <a:r>
              <a:rPr lang="en-US" b="1" baseline="-25000" dirty="0" smtClean="0">
                <a:cs typeface="B Nazanin" pitchFamily="2" charset="-78"/>
              </a:rPr>
              <a:t>35</a:t>
            </a:r>
            <a:r>
              <a:rPr lang="en-US" b="1" dirty="0" smtClean="0">
                <a:cs typeface="B Nazanin" pitchFamily="2" charset="-78"/>
              </a:rPr>
              <a:t>=2      w</a:t>
            </a:r>
            <a:r>
              <a:rPr lang="en-US" b="1" baseline="-25000" dirty="0" smtClean="0">
                <a:cs typeface="B Nazanin" pitchFamily="2" charset="-78"/>
              </a:rPr>
              <a:t>36</a:t>
            </a:r>
            <a:r>
              <a:rPr lang="en-US" b="1" dirty="0" smtClean="0">
                <a:cs typeface="B Nazanin" pitchFamily="2" charset="-78"/>
              </a:rPr>
              <a:t>=6</a:t>
            </a: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42984"/>
            <a:ext cx="8429684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38" y="2162175"/>
            <a:ext cx="4429125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" name="Picture 4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1724660" cy="1153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09663" y="2171700"/>
            <a:ext cx="6924675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62050" y="2057400"/>
            <a:ext cx="68199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گام پنجم </a:t>
            </a:r>
            <a:endParaRPr lang="en-US" dirty="0"/>
          </a:p>
        </p:txBody>
      </p:sp>
      <p:sp>
        <p:nvSpPr>
          <p:cNvPr id="65539" name="Rectangle 3"/>
          <p:cNvSpPr>
            <a:spLocks noChangeArrowheads="1"/>
          </p:cNvSpPr>
          <p:nvPr/>
        </p:nvSpPr>
        <p:spPr bwMode="auto">
          <a:xfrm>
            <a:off x="1357290" y="3143248"/>
            <a:ext cx="5429288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algn="ctr"/>
            <a:r>
              <a:rPr lang="en-US" sz="1600" b="1" dirty="0" smtClean="0">
                <a:cs typeface="B Titr" pitchFamily="2" charset="-78"/>
              </a:rPr>
              <a:t>X*</a:t>
            </a:r>
            <a:r>
              <a:rPr lang="en-US" sz="1600" b="1" baseline="-25000" dirty="0" smtClean="0">
                <a:cs typeface="B Titr" pitchFamily="2" charset="-78"/>
              </a:rPr>
              <a:t>1</a:t>
            </a:r>
            <a:r>
              <a:rPr lang="en-US" sz="1600" b="1" dirty="0" smtClean="0">
                <a:cs typeface="B Titr" pitchFamily="2" charset="-78"/>
              </a:rPr>
              <a:t>=(x</a:t>
            </a:r>
            <a:r>
              <a:rPr lang="en-US" sz="1600" b="1" baseline="-25000" dirty="0" smtClean="0">
                <a:cs typeface="B Titr" pitchFamily="2" charset="-78"/>
              </a:rPr>
              <a:t>1</a:t>
            </a:r>
            <a:r>
              <a:rPr lang="en-US" sz="1600" b="1" dirty="0" smtClean="0">
                <a:cs typeface="B Titr" pitchFamily="2" charset="-78"/>
              </a:rPr>
              <a:t>,y</a:t>
            </a:r>
            <a:r>
              <a:rPr lang="en-US" sz="1600" b="1" baseline="-25000" dirty="0" smtClean="0">
                <a:cs typeface="B Titr" pitchFamily="2" charset="-78"/>
              </a:rPr>
              <a:t>1,</a:t>
            </a:r>
            <a:r>
              <a:rPr lang="en-US" sz="1600" b="1" dirty="0" smtClean="0">
                <a:cs typeface="B Titr" pitchFamily="2" charset="-78"/>
              </a:rPr>
              <a:t>) = ( 9.614 , 11.526)</a:t>
            </a:r>
          </a:p>
          <a:p>
            <a:pPr algn="ctr"/>
            <a:r>
              <a:rPr lang="en-US" sz="1600" b="1" dirty="0" smtClean="0">
                <a:cs typeface="B Titr" pitchFamily="2" charset="-78"/>
              </a:rPr>
              <a:t>X*</a:t>
            </a:r>
            <a:r>
              <a:rPr lang="en-US" sz="1600" b="1" baseline="-25000" dirty="0" smtClean="0">
                <a:cs typeface="B Titr" pitchFamily="2" charset="-78"/>
              </a:rPr>
              <a:t>2</a:t>
            </a:r>
            <a:r>
              <a:rPr lang="en-US" sz="1600" b="1" dirty="0" smtClean="0">
                <a:cs typeface="B Titr" pitchFamily="2" charset="-78"/>
              </a:rPr>
              <a:t>=(x</a:t>
            </a:r>
            <a:r>
              <a:rPr lang="en-US" sz="1600" b="1" baseline="-25000" dirty="0" smtClean="0">
                <a:cs typeface="B Titr" pitchFamily="2" charset="-78"/>
              </a:rPr>
              <a:t>2</a:t>
            </a:r>
            <a:r>
              <a:rPr lang="en-US" sz="1600" b="1" dirty="0" smtClean="0">
                <a:cs typeface="B Titr" pitchFamily="2" charset="-78"/>
              </a:rPr>
              <a:t>,y</a:t>
            </a:r>
            <a:r>
              <a:rPr lang="en-US" sz="1600" b="1" baseline="-25000" dirty="0" smtClean="0">
                <a:cs typeface="B Titr" pitchFamily="2" charset="-78"/>
              </a:rPr>
              <a:t>2</a:t>
            </a:r>
            <a:r>
              <a:rPr lang="en-US" sz="1600" b="1" dirty="0" smtClean="0">
                <a:cs typeface="B Titr" pitchFamily="2" charset="-78"/>
              </a:rPr>
              <a:t>) = ( 9.570 , 9.032)</a:t>
            </a:r>
          </a:p>
          <a:p>
            <a:pPr algn="ctr"/>
            <a:r>
              <a:rPr lang="en-US" sz="1600" b="1" dirty="0" smtClean="0">
                <a:cs typeface="B Titr" pitchFamily="2" charset="-78"/>
              </a:rPr>
              <a:t>X*</a:t>
            </a:r>
            <a:r>
              <a:rPr lang="en-US" sz="1600" b="1" baseline="-25000" dirty="0" smtClean="0">
                <a:cs typeface="B Titr" pitchFamily="2" charset="-78"/>
              </a:rPr>
              <a:t>3</a:t>
            </a:r>
            <a:r>
              <a:rPr lang="en-US" sz="1600" b="1" dirty="0" smtClean="0">
                <a:cs typeface="B Titr" pitchFamily="2" charset="-78"/>
              </a:rPr>
              <a:t>=(x</a:t>
            </a:r>
            <a:r>
              <a:rPr lang="en-US" sz="1600" b="1" baseline="-25000" dirty="0" smtClean="0">
                <a:cs typeface="B Titr" pitchFamily="2" charset="-78"/>
              </a:rPr>
              <a:t>3</a:t>
            </a:r>
            <a:r>
              <a:rPr lang="en-US" sz="1600" b="1" dirty="0" smtClean="0">
                <a:cs typeface="B Titr" pitchFamily="2" charset="-78"/>
              </a:rPr>
              <a:t>,y</a:t>
            </a:r>
            <a:r>
              <a:rPr lang="en-US" sz="1600" b="1" baseline="-25000" dirty="0" smtClean="0">
                <a:cs typeface="B Titr" pitchFamily="2" charset="-78"/>
              </a:rPr>
              <a:t>3</a:t>
            </a:r>
            <a:r>
              <a:rPr lang="en-US" sz="1600" b="1" dirty="0" smtClean="0">
                <a:cs typeface="B Titr" pitchFamily="2" charset="-78"/>
              </a:rPr>
              <a:t>) = ( 8.319 , 10.440)</a:t>
            </a:r>
            <a:endParaRPr lang="en-US" sz="1600" b="1" dirty="0">
              <a:cs typeface="B Titr" pitchFamily="2" charset="-78"/>
            </a:endParaRPr>
          </a:p>
        </p:txBody>
      </p:sp>
      <p:pic>
        <p:nvPicPr>
          <p:cNvPr id="3" name="Content Placeholder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835944" y="1500174"/>
            <a:ext cx="5638800" cy="3143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55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6553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6553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800" dirty="0" smtClean="0">
                <a:cs typeface="B Nazanin" pitchFamily="2" charset="-78"/>
              </a:rPr>
              <a:t>تمرین شماره 6 فصل دوم کتاب دکتربشیری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71472" y="1500174"/>
            <a:ext cx="8215370" cy="5072098"/>
          </a:xfrm>
        </p:spPr>
        <p:txBody>
          <a:bodyPr/>
          <a:lstStyle/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ماتریس وزنی : </a:t>
            </a:r>
            <a:r>
              <a:rPr lang="en-US" sz="2000" dirty="0" smtClean="0">
                <a:cs typeface="B Lotus" pitchFamily="2" charset="-78"/>
              </a:rPr>
              <a:t>w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m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موجود 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6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n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جدید</a:t>
            </a:r>
            <a:r>
              <a:rPr lang="en-US" sz="2000" dirty="0" smtClean="0">
                <a:cs typeface="B Lotus" pitchFamily="2" charset="-78"/>
              </a:rPr>
              <a:t> </a:t>
            </a:r>
            <a:r>
              <a:rPr lang="fa-IR" sz="2000" dirty="0" smtClean="0">
                <a:cs typeface="B Lotus" pitchFamily="2" charset="-78"/>
              </a:rPr>
              <a:t>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3</a:t>
            </a:r>
            <a:r>
              <a:rPr lang="en-US" sz="2000" dirty="0" smtClean="0">
                <a:cs typeface="B Lotus" pitchFamily="2" charset="-78"/>
              </a:rPr>
              <a:t>  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/>
              <a:t>:   </a:t>
            </a:r>
            <a:r>
              <a:rPr lang="fa-IR" sz="1800" dirty="0" smtClean="0">
                <a:cs typeface="B Nazanin" pitchFamily="2" charset="-78"/>
              </a:rPr>
              <a:t>بردارستونی مولفه </a:t>
            </a:r>
          </a:p>
          <a:p>
            <a:pPr marL="137160" indent="0" algn="justLow" rtl="1">
              <a:buNone/>
            </a:pPr>
            <a:r>
              <a:rPr lang="fa-IR" sz="1800" dirty="0" smtClean="0">
                <a:cs typeface="B Nazanin" pitchFamily="2" charset="-78"/>
              </a:rPr>
              <a:t> های اول تسهیلات موجود یعنی طول نقاط</a:t>
            </a:r>
            <a:endParaRPr lang="en-US" sz="1800" dirty="0" smtClean="0">
              <a:cs typeface="B Nazanin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:   : بردارستونی مولفه های دوم ( عرض )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تسهیلات موجود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نحوه محاسبه مختصات تسهیلات جدید : 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39719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76" y="2643182"/>
            <a:ext cx="31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76" y="3571876"/>
            <a:ext cx="323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857224" y="4572008"/>
          <a:ext cx="6286544" cy="192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6" name="Equation" r:id="rId6" imgW="4483080" imgH="1041120" progId="Equation.3">
                  <p:embed/>
                </p:oleObj>
              </mc:Choice>
              <mc:Fallback>
                <p:oleObj name="Equation" r:id="rId6" imgW="4483080" imgH="10411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572008"/>
                        <a:ext cx="6286544" cy="1928826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86808" cy="5357850"/>
          </a:xfrm>
        </p:spPr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اول : ماتریسهای  </a:t>
            </a:r>
            <a:r>
              <a:rPr lang="el-GR" sz="2200" dirty="0" smtClean="0">
                <a:cs typeface="B Nazanin" pitchFamily="2" charset="-78"/>
              </a:rPr>
              <a:t>β</a:t>
            </a:r>
            <a:r>
              <a:rPr lang="fa-IR" sz="2200" dirty="0" smtClean="0">
                <a:cs typeface="B Nazanin" pitchFamily="2" charset="-78"/>
              </a:rPr>
              <a:t> ( بتا ) و </a:t>
            </a:r>
            <a:r>
              <a:rPr lang="el-GR" sz="2200" dirty="0" smtClean="0">
                <a:cs typeface="B Nazanin" pitchFamily="2" charset="-78"/>
              </a:rPr>
              <a:t>α</a:t>
            </a:r>
            <a:r>
              <a:rPr lang="fa-IR" sz="2200" dirty="0" smtClean="0">
                <a:cs typeface="B Nazanin" pitchFamily="2" charset="-78"/>
              </a:rPr>
              <a:t> ( آلفا )و </a:t>
            </a:r>
            <a:r>
              <a:rPr lang="en-US" sz="2200" dirty="0" smtClean="0">
                <a:cs typeface="B Nazanin" pitchFamily="2" charset="-78"/>
              </a:rPr>
              <a:t>w</a:t>
            </a:r>
            <a:r>
              <a:rPr lang="fa-IR" sz="2200" dirty="0" smtClean="0">
                <a:cs typeface="B Nazanin" pitchFamily="2" charset="-78"/>
              </a:rPr>
              <a:t> را بنویسید: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                                                                     </a:t>
            </a: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00438"/>
            <a:ext cx="4200525" cy="2733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428736"/>
            <a:ext cx="7758112" cy="5072098"/>
          </a:xfrm>
        </p:spPr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71678"/>
            <a:ext cx="4429156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643050"/>
            <a:ext cx="7758112" cy="4857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در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6" name="Picture 5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50" y="2643182"/>
            <a:ext cx="3000396" cy="1862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pic>
        <p:nvPicPr>
          <p:cNvPr id="624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31081" y="1857364"/>
            <a:ext cx="7248525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اول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214422"/>
            <a:ext cx="8429684" cy="5045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 algn="r" rtl="1">
              <a:lnSpc>
                <a:spcPct val="80000"/>
              </a:lnSpc>
            </a:pPr>
            <a:r>
              <a:rPr lang="fa-IR" sz="2000" dirty="0" smtClean="0">
                <a:latin typeface="ae_AlManzomah" pitchFamily="18" charset="-78"/>
                <a:cs typeface="B Nazanin" pitchFamily="2" charset="-78"/>
              </a:rPr>
              <a:t>نوشتن ماتریسهای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β 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l-GR" sz="2000" dirty="0" smtClean="0">
                <a:latin typeface="Verdana"/>
                <a:ea typeface="Verdana"/>
                <a:cs typeface="Verdana"/>
              </a:rPr>
              <a:t>α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w</a:t>
            </a:r>
            <a:endParaRPr lang="en-US" sz="2000" dirty="0">
              <a:latin typeface="ae_AlManzomah" pitchFamily="18" charset="-78"/>
              <a:cs typeface="B Nazanin" pitchFamily="2" charset="-78"/>
            </a:endParaRPr>
          </a:p>
        </p:txBody>
      </p:sp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714488"/>
            <a:ext cx="3248025" cy="250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500570"/>
            <a:ext cx="3209925" cy="150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دوم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142984"/>
            <a:ext cx="8429684" cy="51165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643050"/>
            <a:ext cx="45434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071678"/>
            <a:ext cx="12763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143380"/>
            <a:ext cx="4448175" cy="20097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29322" y="4286256"/>
            <a:ext cx="1352550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282" y="1142984"/>
            <a:ext cx="8572560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/>
            <a:r>
              <a:rPr lang="en-US" sz="1600" dirty="0" smtClean="0">
                <a:solidFill>
                  <a:srgbClr val="FF0000"/>
                </a:solidFill>
              </a:rPr>
              <a:t>V</a:t>
            </a:r>
            <a:r>
              <a:rPr lang="en-US" sz="1600" baseline="-25000" dirty="0" smtClean="0">
                <a:solidFill>
                  <a:srgbClr val="FF0000"/>
                </a:solidFill>
              </a:rPr>
              <a:t>12</a:t>
            </a:r>
            <a:r>
              <a:rPr lang="en-US" sz="1600" dirty="0" smtClean="0">
                <a:solidFill>
                  <a:srgbClr val="FF0000"/>
                </a:solidFill>
              </a:rPr>
              <a:t>=6    V</a:t>
            </a:r>
            <a:r>
              <a:rPr lang="en-US" sz="1600" baseline="-25000" dirty="0" smtClean="0">
                <a:solidFill>
                  <a:srgbClr val="FF0000"/>
                </a:solidFill>
              </a:rPr>
              <a:t>13</a:t>
            </a:r>
            <a:r>
              <a:rPr lang="en-US" sz="1600" dirty="0" smtClean="0">
                <a:solidFill>
                  <a:srgbClr val="FF0000"/>
                </a:solidFill>
              </a:rPr>
              <a:t>=1   V</a:t>
            </a:r>
            <a:r>
              <a:rPr lang="en-US" sz="1600" baseline="-25000" dirty="0" smtClean="0">
                <a:solidFill>
                  <a:srgbClr val="FF0000"/>
                </a:solidFill>
              </a:rPr>
              <a:t>23</a:t>
            </a:r>
            <a:r>
              <a:rPr lang="en-US" sz="1600" dirty="0" smtClean="0">
                <a:solidFill>
                  <a:srgbClr val="FF0000"/>
                </a:solidFill>
              </a:rPr>
              <a:t>=4</a:t>
            </a:r>
            <a:r>
              <a:rPr lang="fa-IR" sz="1600" dirty="0" smtClean="0">
                <a:solidFill>
                  <a:srgbClr val="FF0000"/>
                </a:solidFill>
                <a:cs typeface="B Titr" pitchFamily="2" charset="-78"/>
              </a:rPr>
              <a:t>با توجه به فرض سئوال  </a:t>
            </a:r>
            <a:endParaRPr lang="en-US" sz="1600" dirty="0" smtClean="0">
              <a:solidFill>
                <a:srgbClr val="FF0000"/>
              </a:solidFill>
              <a:cs typeface="B Titr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پس 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1643050"/>
            <a:ext cx="49292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4357694"/>
            <a:ext cx="2500330" cy="2038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93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RT (5)">
  <a:themeElements>
    <a:clrScheme name="sample 3">
      <a:dk1>
        <a:srgbClr val="335338"/>
      </a:dk1>
      <a:lt1>
        <a:srgbClr val="D7E4BE"/>
      </a:lt1>
      <a:dk2>
        <a:srgbClr val="000066"/>
      </a:dk2>
      <a:lt2>
        <a:srgbClr val="B2B2B2"/>
      </a:lt2>
      <a:accent1>
        <a:srgbClr val="2F86B1"/>
      </a:accent1>
      <a:accent2>
        <a:srgbClr val="D2761A"/>
      </a:accent2>
      <a:accent3>
        <a:srgbClr val="E8EFDB"/>
      </a:accent3>
      <a:accent4>
        <a:srgbClr val="2A462E"/>
      </a:accent4>
      <a:accent5>
        <a:srgbClr val="ADC3D5"/>
      </a:accent5>
      <a:accent6>
        <a:srgbClr val="BE6A16"/>
      </a:accent6>
      <a:hlink>
        <a:srgbClr val="368463"/>
      </a:hlink>
      <a:folHlink>
        <a:srgbClr val="481ECE"/>
      </a:folHlink>
    </a:clrScheme>
    <a:fontScheme name="sampl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mple 1">
        <a:dk1>
          <a:srgbClr val="1A3E86"/>
        </a:dk1>
        <a:lt1>
          <a:srgbClr val="C1CFDD"/>
        </a:lt1>
        <a:dk2>
          <a:srgbClr val="000000"/>
        </a:dk2>
        <a:lt2>
          <a:srgbClr val="B2B2B2"/>
        </a:lt2>
        <a:accent1>
          <a:srgbClr val="4AAAC0"/>
        </a:accent1>
        <a:accent2>
          <a:srgbClr val="6600FF"/>
        </a:accent2>
        <a:accent3>
          <a:srgbClr val="DDE4EB"/>
        </a:accent3>
        <a:accent4>
          <a:srgbClr val="143472"/>
        </a:accent4>
        <a:accent5>
          <a:srgbClr val="B1D2DC"/>
        </a:accent5>
        <a:accent6>
          <a:srgbClr val="5C00E7"/>
        </a:accent6>
        <a:hlink>
          <a:srgbClr val="0066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2">
        <a:dk1>
          <a:srgbClr val="2B166E"/>
        </a:dk1>
        <a:lt1>
          <a:srgbClr val="AADBFC"/>
        </a:lt1>
        <a:dk2>
          <a:srgbClr val="003366"/>
        </a:dk2>
        <a:lt2>
          <a:srgbClr val="B2B2B2"/>
        </a:lt2>
        <a:accent1>
          <a:srgbClr val="19B17B"/>
        </a:accent1>
        <a:accent2>
          <a:srgbClr val="E57B1B"/>
        </a:accent2>
        <a:accent3>
          <a:srgbClr val="D2EAFD"/>
        </a:accent3>
        <a:accent4>
          <a:srgbClr val="23115D"/>
        </a:accent4>
        <a:accent5>
          <a:srgbClr val="ABD5BF"/>
        </a:accent5>
        <a:accent6>
          <a:srgbClr val="CF6F17"/>
        </a:accent6>
        <a:hlink>
          <a:srgbClr val="0066CC"/>
        </a:hlink>
        <a:folHlink>
          <a:srgbClr val="8C71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mple 3">
        <a:dk1>
          <a:srgbClr val="335338"/>
        </a:dk1>
        <a:lt1>
          <a:srgbClr val="D7E4BE"/>
        </a:lt1>
        <a:dk2>
          <a:srgbClr val="000066"/>
        </a:dk2>
        <a:lt2>
          <a:srgbClr val="B2B2B2"/>
        </a:lt2>
        <a:accent1>
          <a:srgbClr val="2F86B1"/>
        </a:accent1>
        <a:accent2>
          <a:srgbClr val="D2761A"/>
        </a:accent2>
        <a:accent3>
          <a:srgbClr val="E8EFDB"/>
        </a:accent3>
        <a:accent4>
          <a:srgbClr val="2A462E"/>
        </a:accent4>
        <a:accent5>
          <a:srgbClr val="ADC3D5"/>
        </a:accent5>
        <a:accent6>
          <a:srgbClr val="BE6A16"/>
        </a:accent6>
        <a:hlink>
          <a:srgbClr val="368463"/>
        </a:hlink>
        <a:folHlink>
          <a:srgbClr val="481EC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1009</TotalTime>
  <Words>467</Words>
  <Application>Microsoft Office PowerPoint</Application>
  <PresentationFormat>On-screen Show (4:3)</PresentationFormat>
  <Paragraphs>191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MRT (5)</vt:lpstr>
      <vt:lpstr>Equation</vt:lpstr>
      <vt:lpstr>تمرین شماره 6 فصل دوم کتاب دکتربشیری</vt:lpstr>
      <vt:lpstr>تمرین شماره 6 فصل دوم کتاب دکتربشیری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 اول  </vt:lpstr>
      <vt:lpstr>گام دوم  </vt:lpstr>
      <vt:lpstr>گام سوم وچهارم </vt:lpstr>
      <vt:lpstr>گام سوم وچهارم </vt:lpstr>
      <vt:lpstr>گام پنجم  </vt:lpstr>
      <vt:lpstr>گام پنجم  </vt:lpstr>
      <vt:lpstr>گام پنجم  </vt:lpstr>
      <vt:lpstr>گام پنجم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 PACKING</dc:title>
  <dc:creator>home</dc:creator>
  <cp:lastModifiedBy>saleh</cp:lastModifiedBy>
  <cp:revision>133</cp:revision>
  <dcterms:created xsi:type="dcterms:W3CDTF">2013-03-28T13:22:42Z</dcterms:created>
  <dcterms:modified xsi:type="dcterms:W3CDTF">2015-02-27T08:37:59Z</dcterms:modified>
</cp:coreProperties>
</file>