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3" r:id="rId2"/>
    <p:sldId id="286" r:id="rId3"/>
    <p:sldId id="314" r:id="rId4"/>
    <p:sldId id="318" r:id="rId5"/>
    <p:sldId id="319" r:id="rId6"/>
    <p:sldId id="320" r:id="rId7"/>
    <p:sldId id="287" r:id="rId8"/>
    <p:sldId id="315" r:id="rId9"/>
    <p:sldId id="316" r:id="rId10"/>
    <p:sldId id="321" r:id="rId11"/>
    <p:sldId id="317" r:id="rId12"/>
    <p:sldId id="322" r:id="rId13"/>
    <p:sldId id="324" r:id="rId1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EBC3-B2A4-4D5E-98B3-27D0C866D8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36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8EC44-15CC-4BD2-B108-57200852FA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49670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6145-BC0E-44ED-8931-31D0184A7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41326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5405-BD6A-4937-96E3-F79CCB3CF1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10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F2E8-F17E-404D-B87A-7A4F77607A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3635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C0A0-D376-4F81-AED1-451AC619B2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854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17CE4-3610-4E96-A997-4CFF0FD5D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61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F86CF-DA97-4384-A5E7-0192CA2F5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139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5D21-5663-4142-8FE8-2DCEF983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8273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8D8E-909B-4A89-B7C2-29C2D1ADFD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622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7BEA-AE3A-4D96-9670-CAA03ACBA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6920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BFED-6BBF-49C7-B1AC-EBE75D100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377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4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85852" y="1357298"/>
            <a:ext cx="692948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با توجه به داده های زیر مسئله جایابی سه تسهیل جدید را با فواصل مجذور اقلیدسی حل نمائید ؟ </a:t>
            </a:r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000372"/>
            <a:ext cx="3152775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2428868"/>
            <a:ext cx="32289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142984"/>
            <a:ext cx="8429684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6"/>
            <a:ext cx="381952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" name="Picture 4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1724660" cy="1153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3786190"/>
            <a:ext cx="4810125" cy="240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4286256"/>
            <a:ext cx="2209800" cy="153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69437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endParaRPr lang="en-US" sz="2200" dirty="0" smtClean="0">
              <a:cs typeface="B Nazanin" pitchFamily="2" charset="-78"/>
            </a:endParaRPr>
          </a:p>
          <a:p>
            <a:pPr algn="ctr" rtl="1"/>
            <a:r>
              <a:rPr lang="fa-IR" sz="2200" dirty="0" smtClean="0">
                <a:cs typeface="B Nazanin" pitchFamily="2" charset="-78"/>
              </a:rPr>
              <a:t> </a:t>
            </a:r>
            <a:r>
              <a:rPr lang="fa-IR" sz="2400" b="1" dirty="0" smtClean="0">
                <a:cs typeface="B Tir" pitchFamily="2" charset="-78"/>
              </a:rPr>
              <a:t>تسهیل اول  </a:t>
            </a:r>
            <a:r>
              <a:rPr lang="en-US" sz="2400" b="1" dirty="0" smtClean="0">
                <a:cs typeface="B Tir" pitchFamily="2" charset="-78"/>
              </a:rPr>
              <a:t>X</a:t>
            </a:r>
            <a:r>
              <a:rPr lang="en-US" sz="2400" b="1" baseline="-25000" dirty="0" smtClean="0">
                <a:cs typeface="B Tir" pitchFamily="2" charset="-78"/>
              </a:rPr>
              <a:t>1</a:t>
            </a:r>
            <a:r>
              <a:rPr lang="en-US" sz="2400" b="1" dirty="0" smtClean="0">
                <a:cs typeface="B Tir" pitchFamily="2" charset="-78"/>
              </a:rPr>
              <a:t>=(x</a:t>
            </a:r>
            <a:r>
              <a:rPr lang="en-US" sz="2400" b="1" baseline="-25000" dirty="0" smtClean="0">
                <a:cs typeface="B Tir" pitchFamily="2" charset="-78"/>
              </a:rPr>
              <a:t>1</a:t>
            </a:r>
            <a:r>
              <a:rPr lang="en-US" sz="2400" b="1" dirty="0" smtClean="0">
                <a:cs typeface="B Tir" pitchFamily="2" charset="-78"/>
              </a:rPr>
              <a:t>,y</a:t>
            </a:r>
            <a:r>
              <a:rPr lang="en-US" sz="2400" b="1" baseline="-25000" dirty="0" smtClean="0">
                <a:cs typeface="B Tir" pitchFamily="2" charset="-78"/>
              </a:rPr>
              <a:t>1,</a:t>
            </a:r>
            <a:r>
              <a:rPr lang="en-US" sz="2400" b="1" dirty="0" smtClean="0">
                <a:cs typeface="B Tir" pitchFamily="2" charset="-78"/>
              </a:rPr>
              <a:t>) = ( 9.7058 , 12.4705 )</a:t>
            </a:r>
          </a:p>
          <a:p>
            <a:pPr algn="ctr" rtl="1"/>
            <a:r>
              <a:rPr lang="fa-IR" sz="2400" b="1" dirty="0" smtClean="0">
                <a:cs typeface="B Tir" pitchFamily="2" charset="-78"/>
              </a:rPr>
              <a:t>تسهیل دوم              </a:t>
            </a:r>
            <a:r>
              <a:rPr lang="en-US" sz="2400" b="1" dirty="0" smtClean="0">
                <a:cs typeface="B Tir" pitchFamily="2" charset="-78"/>
              </a:rPr>
              <a:t>X</a:t>
            </a:r>
            <a:r>
              <a:rPr lang="en-US" sz="2400" b="1" baseline="-25000" dirty="0" smtClean="0">
                <a:cs typeface="B Tir" pitchFamily="2" charset="-78"/>
              </a:rPr>
              <a:t>2</a:t>
            </a:r>
            <a:r>
              <a:rPr lang="en-US" sz="2400" b="1" dirty="0" smtClean="0">
                <a:cs typeface="B Tir" pitchFamily="2" charset="-78"/>
              </a:rPr>
              <a:t>=(x</a:t>
            </a:r>
            <a:r>
              <a:rPr lang="en-US" sz="2400" b="1" baseline="-25000" dirty="0" smtClean="0">
                <a:cs typeface="B Tir" pitchFamily="2" charset="-78"/>
              </a:rPr>
              <a:t>2</a:t>
            </a:r>
            <a:r>
              <a:rPr lang="en-US" sz="2400" b="1" dirty="0" smtClean="0">
                <a:cs typeface="B Tir" pitchFamily="2" charset="-78"/>
              </a:rPr>
              <a:t>,y</a:t>
            </a:r>
            <a:r>
              <a:rPr lang="en-US" sz="2400" b="1" baseline="-25000" dirty="0" smtClean="0">
                <a:cs typeface="B Tir" pitchFamily="2" charset="-78"/>
              </a:rPr>
              <a:t>2</a:t>
            </a:r>
            <a:r>
              <a:rPr lang="en-US" sz="2400" b="1" dirty="0" smtClean="0">
                <a:cs typeface="B Tir" pitchFamily="2" charset="-78"/>
              </a:rPr>
              <a:t>) = ( 9.833 , 7.888 )</a:t>
            </a:r>
          </a:p>
          <a:p>
            <a:pPr algn="ctr" rtl="1"/>
            <a:r>
              <a:rPr lang="fa-IR" sz="2400" b="1" dirty="0" smtClean="0">
                <a:cs typeface="B Tir" pitchFamily="2" charset="-78"/>
              </a:rPr>
              <a:t>تسهیل سوم   </a:t>
            </a:r>
            <a:r>
              <a:rPr lang="en-US" sz="2400" b="1" dirty="0" smtClean="0">
                <a:cs typeface="B Tir" pitchFamily="2" charset="-78"/>
              </a:rPr>
              <a:t>X</a:t>
            </a:r>
            <a:r>
              <a:rPr lang="en-US" sz="2400" b="1" baseline="-25000" dirty="0" smtClean="0">
                <a:cs typeface="B Tir" pitchFamily="2" charset="-78"/>
              </a:rPr>
              <a:t>3</a:t>
            </a:r>
            <a:r>
              <a:rPr lang="en-US" sz="2400" b="1" dirty="0" smtClean="0">
                <a:cs typeface="B Tir" pitchFamily="2" charset="-78"/>
              </a:rPr>
              <a:t>=(x</a:t>
            </a:r>
            <a:r>
              <a:rPr lang="en-US" sz="2400" b="1" baseline="-25000" dirty="0" smtClean="0">
                <a:cs typeface="B Tir" pitchFamily="2" charset="-78"/>
              </a:rPr>
              <a:t>3</a:t>
            </a:r>
            <a:r>
              <a:rPr lang="en-US" sz="2400" b="1" dirty="0" smtClean="0">
                <a:cs typeface="B Tir" pitchFamily="2" charset="-78"/>
              </a:rPr>
              <a:t>,y</a:t>
            </a:r>
            <a:r>
              <a:rPr lang="en-US" sz="2400" b="1" baseline="-25000" dirty="0" smtClean="0">
                <a:cs typeface="B Tir" pitchFamily="2" charset="-78"/>
              </a:rPr>
              <a:t>3</a:t>
            </a:r>
            <a:r>
              <a:rPr lang="en-US" sz="2400" b="1" dirty="0" smtClean="0">
                <a:cs typeface="B Tir" pitchFamily="2" charset="-78"/>
              </a:rPr>
              <a:t>) = ( 8.07692 , 10.6153 )</a:t>
            </a: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00174"/>
            <a:ext cx="5257800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01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01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01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800" dirty="0" smtClean="0">
                <a:cs typeface="B Nazanin" pitchFamily="2" charset="-78"/>
              </a:rPr>
              <a:t>تمرین شماره 4 فصل دوم کتاب دکتربشیری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500174"/>
            <a:ext cx="8215370" cy="5072098"/>
          </a:xfrm>
        </p:spPr>
        <p:txBody>
          <a:bodyPr>
            <a:normAutofit fontScale="77500" lnSpcReduction="20000"/>
          </a:bodyPr>
          <a:lstStyle/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ماتریس وزنی : </a:t>
            </a:r>
            <a:r>
              <a:rPr lang="en-US" sz="2000" dirty="0" smtClean="0">
                <a:cs typeface="B Lotus" pitchFamily="2" charset="-78"/>
              </a:rPr>
              <a:t>w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m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موجود 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6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n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جدید</a:t>
            </a:r>
            <a:r>
              <a:rPr lang="en-US" sz="2000" dirty="0" smtClean="0">
                <a:cs typeface="B Lotus" pitchFamily="2" charset="-78"/>
              </a:rPr>
              <a:t> </a:t>
            </a:r>
            <a:r>
              <a:rPr lang="fa-IR" sz="2000" dirty="0" smtClean="0">
                <a:cs typeface="B Lotus" pitchFamily="2" charset="-78"/>
              </a:rPr>
              <a:t>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3</a:t>
            </a:r>
            <a:r>
              <a:rPr lang="en-US" sz="2000" dirty="0" smtClean="0">
                <a:cs typeface="B Lotus" pitchFamily="2" charset="-78"/>
              </a:rPr>
              <a:t>  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/>
              <a:t>:   </a:t>
            </a:r>
            <a:r>
              <a:rPr lang="fa-IR" sz="1800" dirty="0" smtClean="0">
                <a:cs typeface="B Nazanin" pitchFamily="2" charset="-78"/>
              </a:rPr>
              <a:t>بردارستونی مولفه </a:t>
            </a:r>
          </a:p>
          <a:p>
            <a:pPr marL="137160" indent="0" algn="justLow" rtl="1">
              <a:buNone/>
            </a:pPr>
            <a:r>
              <a:rPr lang="fa-IR" sz="1800" dirty="0" smtClean="0">
                <a:cs typeface="B Nazanin" pitchFamily="2" charset="-78"/>
              </a:rPr>
              <a:t> های اول تسهیلات موجود یعنی طول نقاط</a:t>
            </a:r>
            <a:endParaRPr lang="en-US" sz="1800" dirty="0" smtClean="0">
              <a:cs typeface="B Nazanin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:   : بردارستونی مولفه های دوم ( عرض )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تسهیلات موجود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نحوه محاسبه مختصات تسهیلات جدید : 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39719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76" y="2643182"/>
            <a:ext cx="31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76" y="3571876"/>
            <a:ext cx="323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857224" y="4572008"/>
          <a:ext cx="6286544" cy="192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7" name="Equation" r:id="rId6" imgW="4483080" imgH="1041120" progId="Equation.3">
                  <p:embed/>
                </p:oleObj>
              </mc:Choice>
              <mc:Fallback>
                <p:oleObj name="Equation" r:id="rId6" imgW="4483080" imgH="10411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572008"/>
                        <a:ext cx="6286544" cy="1928826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86808" cy="5357850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اول : ماتریسهای  </a:t>
            </a:r>
            <a:r>
              <a:rPr lang="el-GR" sz="2200" dirty="0" smtClean="0">
                <a:cs typeface="B Nazanin" pitchFamily="2" charset="-78"/>
              </a:rPr>
              <a:t>β</a:t>
            </a:r>
            <a:r>
              <a:rPr lang="fa-IR" sz="2200" dirty="0" smtClean="0">
                <a:cs typeface="B Nazanin" pitchFamily="2" charset="-78"/>
              </a:rPr>
              <a:t> ( بتا ) و </a:t>
            </a:r>
            <a:r>
              <a:rPr lang="el-GR" sz="2200" dirty="0" smtClean="0">
                <a:cs typeface="B Nazanin" pitchFamily="2" charset="-78"/>
              </a:rPr>
              <a:t>α</a:t>
            </a:r>
            <a:r>
              <a:rPr lang="fa-IR" sz="2200" dirty="0" smtClean="0">
                <a:cs typeface="B Nazanin" pitchFamily="2" charset="-78"/>
              </a:rPr>
              <a:t> ( آلفا )و </a:t>
            </a:r>
            <a:r>
              <a:rPr lang="en-US" sz="2200" dirty="0" smtClean="0">
                <a:cs typeface="B Nazanin" pitchFamily="2" charset="-78"/>
              </a:rPr>
              <a:t>w</a:t>
            </a:r>
            <a:r>
              <a:rPr lang="fa-IR" sz="2200" dirty="0" smtClean="0">
                <a:cs typeface="B Nazanin" pitchFamily="2" charset="-78"/>
              </a:rPr>
              <a:t> را بنویسید: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                                                                     </a:t>
            </a: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00438"/>
            <a:ext cx="4200525" cy="2733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428736"/>
            <a:ext cx="7758112" cy="5072098"/>
          </a:xfrm>
        </p:spPr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71678"/>
            <a:ext cx="4429156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643050"/>
            <a:ext cx="7758112" cy="4857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در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6" name="Picture 5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50" y="2643182"/>
            <a:ext cx="3000396" cy="1862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pic>
        <p:nvPicPr>
          <p:cNvPr id="624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47737" y="2120106"/>
            <a:ext cx="72485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اول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045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 algn="r" rtl="1">
              <a:lnSpc>
                <a:spcPct val="80000"/>
              </a:lnSpc>
            </a:pPr>
            <a:r>
              <a:rPr lang="fa-IR" sz="2000" dirty="0" smtClean="0">
                <a:latin typeface="ae_AlManzomah" pitchFamily="18" charset="-78"/>
                <a:cs typeface="B Nazanin" pitchFamily="2" charset="-78"/>
              </a:rPr>
              <a:t>نوشتن ماتریسهای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β 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l-GR" sz="2000" dirty="0" smtClean="0">
                <a:latin typeface="Verdana"/>
                <a:ea typeface="Verdana"/>
                <a:cs typeface="Verdana"/>
              </a:rPr>
              <a:t>α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w</a:t>
            </a:r>
            <a:endParaRPr lang="en-US" sz="2000" dirty="0">
              <a:latin typeface="ae_AlManzomah" pitchFamily="18" charset="-78"/>
              <a:cs typeface="B Nazanin" pitchFamily="2" charset="-78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571612"/>
            <a:ext cx="3228975" cy="263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32" y="4429132"/>
            <a:ext cx="3228975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دوم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142984"/>
            <a:ext cx="8429684" cy="51165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</p:txBody>
      </p:sp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643050"/>
            <a:ext cx="4486275" cy="2343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143116"/>
            <a:ext cx="12954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00100" y="4214818"/>
            <a:ext cx="4438650" cy="1824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4357694"/>
            <a:ext cx="1409700" cy="147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8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8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8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142984"/>
            <a:ext cx="8572560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1600" dirty="0" smtClean="0">
                <a:cs typeface="B Nazanin" pitchFamily="2" charset="-78"/>
              </a:rPr>
              <a:t>با توجه به اینکه درفرض سئوال اطلاعی درباره ارتباط بین تسهیلات جدید داده نشده است . فرض می کنیم این ارتباط صفر </a:t>
            </a:r>
          </a:p>
          <a:p>
            <a:pPr algn="r" rtl="1"/>
            <a:r>
              <a:rPr lang="fa-IR" sz="1600" dirty="0" smtClean="0">
                <a:cs typeface="B Nazanin" pitchFamily="2" charset="-78"/>
              </a:rPr>
              <a:t>می باشد یعنی : </a:t>
            </a:r>
            <a:r>
              <a:rPr lang="en-US" sz="1600" dirty="0" smtClean="0">
                <a:cs typeface="B Nazanin" pitchFamily="2" charset="-78"/>
              </a:rPr>
              <a:t>v</a:t>
            </a:r>
            <a:r>
              <a:rPr lang="en-US" sz="1600" baseline="-25000" dirty="0" smtClean="0">
                <a:cs typeface="B Nazanin" pitchFamily="2" charset="-78"/>
              </a:rPr>
              <a:t>12</a:t>
            </a:r>
            <a:r>
              <a:rPr lang="en-US" sz="1600" dirty="0" smtClean="0">
                <a:cs typeface="B Nazanin" pitchFamily="2" charset="-78"/>
              </a:rPr>
              <a:t>=v</a:t>
            </a:r>
            <a:r>
              <a:rPr lang="en-US" sz="1600" baseline="-25000" dirty="0" smtClean="0">
                <a:cs typeface="B Nazanin" pitchFamily="2" charset="-78"/>
              </a:rPr>
              <a:t>13</a:t>
            </a:r>
            <a:r>
              <a:rPr lang="en-US" sz="1600" dirty="0" smtClean="0">
                <a:cs typeface="B Nazanin" pitchFamily="2" charset="-78"/>
              </a:rPr>
              <a:t>=v</a:t>
            </a:r>
            <a:r>
              <a:rPr lang="en-US" sz="1600" baseline="-25000" dirty="0" smtClean="0">
                <a:cs typeface="B Nazanin" pitchFamily="2" charset="-78"/>
              </a:rPr>
              <a:t>23</a:t>
            </a:r>
            <a:r>
              <a:rPr lang="en-US" sz="1600" dirty="0" smtClean="0">
                <a:cs typeface="B Nazanin" pitchFamily="2" charset="-78"/>
              </a:rPr>
              <a:t>=0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پس 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93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7" y="1643050"/>
            <a:ext cx="4929222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4429132"/>
            <a:ext cx="2357454" cy="1928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396</Words>
  <Application>Microsoft Office PowerPoint</Application>
  <PresentationFormat>On-screen Show (4:3)</PresentationFormat>
  <Paragraphs>180</Paragraphs>
  <Slides>13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Office Theme</vt:lpstr>
      <vt:lpstr>Equation</vt:lpstr>
      <vt:lpstr>تمرین شماره 4 فصل دوم کتاب دکتربشیری</vt:lpstr>
      <vt:lpstr>تمرین شماره 4 فصل دوم کتاب دکتربشیری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 اول  </vt:lpstr>
      <vt:lpstr>گام دوم  </vt:lpstr>
      <vt:lpstr>گام سوم وچهارم </vt:lpstr>
      <vt:lpstr>گام سوم وچهارم </vt:lpstr>
      <vt:lpstr>گام پنجم  </vt:lpstr>
      <vt:lpstr>گام پنجم  </vt:lpstr>
      <vt:lpstr>گام پنجم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 PACKING</dc:title>
  <dc:creator>home</dc:creator>
  <cp:lastModifiedBy>saleh</cp:lastModifiedBy>
  <cp:revision>127</cp:revision>
  <dcterms:created xsi:type="dcterms:W3CDTF">2013-03-28T13:22:42Z</dcterms:created>
  <dcterms:modified xsi:type="dcterms:W3CDTF">2015-03-06T08:32:07Z</dcterms:modified>
</cp:coreProperties>
</file>