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13" r:id="rId2"/>
    <p:sldId id="286" r:id="rId3"/>
    <p:sldId id="314" r:id="rId4"/>
    <p:sldId id="318" r:id="rId5"/>
    <p:sldId id="319" r:id="rId6"/>
    <p:sldId id="320" r:id="rId7"/>
    <p:sldId id="287" r:id="rId8"/>
    <p:sldId id="315" r:id="rId9"/>
    <p:sldId id="316" r:id="rId10"/>
    <p:sldId id="321" r:id="rId11"/>
    <p:sldId id="317" r:id="rId12"/>
    <p:sldId id="322" r:id="rId13"/>
    <p:sldId id="324" r:id="rId14"/>
    <p:sldId id="327" r:id="rId15"/>
    <p:sldId id="331" r:id="rId16"/>
    <p:sldId id="334" r:id="rId17"/>
    <p:sldId id="332" r:id="rId18"/>
    <p:sldId id="329" r:id="rId19"/>
    <p:sldId id="335" r:id="rId20"/>
    <p:sldId id="336" r:id="rId21"/>
    <p:sldId id="333" r:id="rId22"/>
    <p:sldId id="337" r:id="rId23"/>
    <p:sldId id="338" r:id="rId24"/>
    <p:sldId id="340" r:id="rId25"/>
    <p:sldId id="341" r:id="rId26"/>
    <p:sldId id="339" r:id="rId27"/>
    <p:sldId id="342" r:id="rId28"/>
    <p:sldId id="343" r:id="rId29"/>
    <p:sldId id="344" r:id="rId30"/>
    <p:sldId id="345" r:id="rId31"/>
    <p:sldId id="330" r:id="rId32"/>
    <p:sldId id="359" r:id="rId33"/>
    <p:sldId id="360" r:id="rId34"/>
    <p:sldId id="358" r:id="rId35"/>
    <p:sldId id="352" r:id="rId36"/>
    <p:sldId id="347" r:id="rId37"/>
    <p:sldId id="350" r:id="rId38"/>
    <p:sldId id="355" r:id="rId39"/>
    <p:sldId id="356" r:id="rId40"/>
    <p:sldId id="354" r:id="rId4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BDBFB9"/>
    <a:srgbClr val="8FD1B5"/>
    <a:srgbClr val="99BACC"/>
    <a:srgbClr val="F8FAF4"/>
    <a:srgbClr val="F4F7F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 autoAdjust="0"/>
  </p:normalViewPr>
  <p:slideViewPr>
    <p:cSldViewPr>
      <p:cViewPr varScale="1">
        <p:scale>
          <a:sx n="70" d="100"/>
          <a:sy n="70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EBC3-B2A4-4D5E-98B3-27D0C866D82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387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8EC44-15CC-4BD2-B108-57200852FA6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48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6145-BC0E-44ED-8931-31D0184A7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152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5405-BD6A-4937-96E3-F79CCB3CF1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419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F2E8-F17E-404D-B87A-7A4F77607A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499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C0A0-D376-4F81-AED1-451AC619B29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8263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17CE4-3610-4E96-A997-4CFF0FD5DC5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7341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F86CF-DA97-4384-A5E7-0192CA2F50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844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5D21-5663-4142-8FE8-2DCEF983B94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9662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8D8E-909B-4A89-B7C2-29C2D1ADFD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20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C77BEA-AE3A-4D96-9670-CAA03ACBA2F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344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BFED-6BBF-49C7-B1AC-EBE75D10016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00712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3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11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سه وسیله جدیدقراراست نسبت به تسهیلات موجودجایابی شوند . داده مسئله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بصورت زیراست .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مکان بهینه تسهیلات با فرض فاصله مربع اقلیدسی ( مربع فاصله مستقیم )؟</a:t>
            </a: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928934"/>
            <a:ext cx="607223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643446"/>
            <a:ext cx="2809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سوم وچهارم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142984"/>
            <a:ext cx="8429684" cy="53578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چهارم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 را محاسبه نمائید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000240"/>
            <a:ext cx="439102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پنجم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14422"/>
            <a:ext cx="8429684" cy="52864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پنجم : ازحاصلضرب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</a:t>
            </a:r>
            <a:r>
              <a:rPr lang="en-US" sz="2200" dirty="0" smtClean="0">
                <a:cs typeface="B Nazanin" pitchFamily="2" charset="-78"/>
              </a:rPr>
              <a:t>) </a:t>
            </a:r>
            <a:r>
              <a:rPr lang="fa-IR" sz="2200" dirty="0" smtClean="0">
                <a:cs typeface="B Nazanin" pitchFamily="2" charset="-78"/>
              </a:rPr>
              <a:t>گام دوم ) به ترتیب ماتریس مولفه های طول و عرض مکانهای بهینه تسهیلات جدید بدست می آید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  </a:t>
            </a:r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5" name="Picture 4" descr="88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1214414" y="2285992"/>
            <a:ext cx="1724660" cy="1153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876"/>
            <a:ext cx="5724525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4071942"/>
            <a:ext cx="1538314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پنجم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14422"/>
            <a:ext cx="8429684" cy="52864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پنجم : ازحاصلضرب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</a:t>
            </a:r>
            <a:r>
              <a:rPr lang="en-US" sz="2200" dirty="0" smtClean="0">
                <a:cs typeface="B Nazanin" pitchFamily="2" charset="-78"/>
              </a:rPr>
              <a:t>) </a:t>
            </a:r>
            <a:r>
              <a:rPr lang="fa-IR" sz="2200" dirty="0" smtClean="0">
                <a:cs typeface="B Nazanin" pitchFamily="2" charset="-78"/>
              </a:rPr>
              <a:t>گام دوم ) به ترتیب ماتریس مولفه های طول و عرض مکانهای بهینه تسهیلات جدید بدست می آید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  </a:t>
            </a:r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285992"/>
            <a:ext cx="573405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643182"/>
            <a:ext cx="1785950" cy="1657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پنجم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62465" name="Rectangle 1"/>
          <p:cNvSpPr>
            <a:spLocks noGrp="1" noChangeArrowheads="1"/>
          </p:cNvSpPr>
          <p:nvPr>
            <p:ph idx="1"/>
          </p:nvPr>
        </p:nvSpPr>
        <p:spPr bwMode="auto">
          <a:xfrm>
            <a:off x="1214414" y="1857364"/>
            <a:ext cx="7143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  <a:tab pos="2562225" algn="l"/>
              </a:tabLst>
            </a:pPr>
            <a:r>
              <a:rPr kumimoji="0" lang="fa-I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تسهیل اول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X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1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=(x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1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,y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1,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) = ( 1.797 , 2.373 )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  <a:tab pos="2562225" algn="l"/>
              </a:tabLst>
            </a:pPr>
            <a:r>
              <a:rPr kumimoji="0" lang="fa-I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تسهیل دوم        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X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=(x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,y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) = ( 6.874 , 3.894 )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algn="ct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09600" algn="l"/>
                <a:tab pos="2562225" algn="l"/>
              </a:tabLst>
            </a:pPr>
            <a:r>
              <a:rPr kumimoji="0" lang="fa-I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تسهیل سوم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X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3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=(x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3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,y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3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) = ( 3.872 , 5.053 )</a:t>
            </a: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11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سه وسیله جدیدقراراست نسبت به تسهیلات موجودجایابی شوند . داده مسئله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بصورت زیراست .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مکان بهینه تسهیلات با فرض فاصله متعامد؟ </a:t>
            </a: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928934"/>
            <a:ext cx="607223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643446"/>
            <a:ext cx="2809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11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ar-SA" sz="2800" b="1" dirty="0" smtClean="0">
                <a:cs typeface="B Nazanin" pitchFamily="2" charset="-78"/>
              </a:rPr>
              <a:t>{با فرض </a:t>
            </a:r>
            <a:r>
              <a:rPr lang="en-US" sz="2800" b="1" dirty="0" smtClean="0">
                <a:cs typeface="B Nazanin" pitchFamily="2" charset="-78"/>
              </a:rPr>
              <a:t>X1=( x</a:t>
            </a:r>
            <a:r>
              <a:rPr lang="en-US" sz="2800" b="1" baseline="-25000" dirty="0" smtClean="0">
                <a:cs typeface="B Nazanin" pitchFamily="2" charset="-78"/>
              </a:rPr>
              <a:t>1</a:t>
            </a:r>
            <a:r>
              <a:rPr lang="en-US" sz="2800" b="1" dirty="0" smtClean="0">
                <a:cs typeface="B Nazanin" pitchFamily="2" charset="-78"/>
              </a:rPr>
              <a:t>, y</a:t>
            </a:r>
            <a:r>
              <a:rPr lang="en-US" sz="2800" b="1" baseline="-25000" dirty="0" smtClean="0">
                <a:cs typeface="B Nazanin" pitchFamily="2" charset="-78"/>
              </a:rPr>
              <a:t>1</a:t>
            </a:r>
            <a:r>
              <a:rPr lang="en-US" sz="2800" b="1" dirty="0" smtClean="0">
                <a:cs typeface="B Nazanin" pitchFamily="2" charset="-78"/>
              </a:rPr>
              <a:t>) </a:t>
            </a:r>
            <a:r>
              <a:rPr lang="fa-IR" sz="2800" b="1" dirty="0" smtClean="0">
                <a:cs typeface="B Nazanin" pitchFamily="2" charset="-78"/>
              </a:rPr>
              <a:t> و بطور</a:t>
            </a:r>
            <a:r>
              <a:rPr lang="en-US" sz="2800" b="1" dirty="0" smtClean="0">
                <a:cs typeface="B Nazanin" pitchFamily="2" charset="-78"/>
              </a:rPr>
              <a:t> </a:t>
            </a:r>
            <a:r>
              <a:rPr lang="fa-IR" sz="2800" b="1" dirty="0" smtClean="0">
                <a:cs typeface="B Nazanin" pitchFamily="2" charset="-78"/>
              </a:rPr>
              <a:t>مشابه برای بقیه }</a:t>
            </a:r>
            <a:endParaRPr lang="en-US" sz="2800" b="1" dirty="0" smtClean="0">
              <a:cs typeface="B Nazanin" pitchFamily="2" charset="-78"/>
            </a:endParaRPr>
          </a:p>
          <a:p>
            <a:pPr algn="r" rtl="1"/>
            <a:r>
              <a:rPr lang="fa-IR" sz="2800" b="1" dirty="0" smtClean="0">
                <a:cs typeface="B Nazanin" pitchFamily="2" charset="-78"/>
              </a:rPr>
              <a:t>داریم : </a:t>
            </a:r>
            <a:endParaRPr lang="en-US" sz="2800" b="1" dirty="0" smtClean="0">
              <a:cs typeface="B Nazanin" pitchFamily="2" charset="-78"/>
            </a:endParaRP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5214950"/>
            <a:ext cx="8186764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3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500306"/>
            <a:ext cx="750099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6" y="3714752"/>
            <a:ext cx="6929486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11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5837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286808" cy="1085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928934"/>
            <a:ext cx="8286808" cy="10572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11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000240"/>
            <a:ext cx="8643999" cy="13239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571876"/>
            <a:ext cx="8643966" cy="138112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9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Nazanin" pitchFamily="2" charset="-78"/>
              </a:rPr>
              <a:t>تبدیل به برنامه ریزی خطی </a:t>
            </a:r>
            <a:endParaRPr lang="en-US" dirty="0">
              <a:cs typeface="B Nazanin" pitchFamily="2" charset="-78"/>
            </a:endParaRPr>
          </a:p>
        </p:txBody>
      </p:sp>
      <p:pic>
        <p:nvPicPr>
          <p:cNvPr id="604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1" y="1500174"/>
            <a:ext cx="7215238" cy="4457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مدل برنامه ریزی خطی 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285860"/>
            <a:ext cx="8429684" cy="907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</a:rPr>
              <a:t>Min= </a:t>
            </a:r>
            <a:r>
              <a:rPr lang="en-US" sz="2400" dirty="0" smtClean="0">
                <a:solidFill>
                  <a:srgbClr val="FF0000"/>
                </a:solidFill>
                <a:latin typeface="Arial Rounded MT Bold" pitchFamily="34" charset="0"/>
              </a:rPr>
              <a:t>2*(p13+q13) + 1*(p23+q23) + 6*(r11+s11)+ 1*(r12+s12) + 2*(r13+s13) + 1*(r23+s23) + 3*(r24+s24) + 4*(r25+s25) + 5*(r32+s32) + 2*(r33+s33) + 2*(r35+r35);</a:t>
            </a:r>
            <a:endParaRPr lang="fa-IR" sz="24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X1 - x3 -p13 + q13=0;</a:t>
            </a:r>
            <a:r>
              <a:rPr lang="ar-SA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endParaRPr lang="en-US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X2 - x3 -p23 + q23=0;</a:t>
            </a:r>
            <a:endParaRPr lang="fa-IR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X1 - 0 - r11 + s11=0;</a:t>
            </a:r>
          </a:p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X1 - 2 - r12 + s12=0;</a:t>
            </a:r>
          </a:p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X1 - 5 - r13 + s13=0;</a:t>
            </a:r>
          </a:p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X2 - 5 - r23 + s23=0;</a:t>
            </a:r>
          </a:p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X2 - 7 - r24 + s24=0;</a:t>
            </a:r>
          </a:p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X2 - 8 - r25 + s25=0;</a:t>
            </a:r>
          </a:p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X3 - 2 - r32 + s32=0;</a:t>
            </a:r>
          </a:p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X3 - 5 - r33 + s33=0;</a:t>
            </a:r>
          </a:p>
          <a:p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X3 - 8 - r35 + s35=0;</a:t>
            </a:r>
            <a:endParaRPr lang="fa-IR" sz="2000" b="1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r"/>
            <a:r>
              <a:rPr lang="fa-IR" sz="2000" dirty="0" smtClean="0"/>
              <a:t>   </a:t>
            </a:r>
            <a:r>
              <a:rPr lang="en-US" sz="2000" dirty="0" smtClean="0"/>
              <a:t>     </a:t>
            </a:r>
            <a:r>
              <a:rPr lang="fa-IR" sz="2000" b="1" dirty="0" smtClean="0">
                <a:cs typeface="B Nazanin" pitchFamily="2" charset="-78"/>
              </a:rPr>
              <a:t>آزاد درعلامت</a:t>
            </a:r>
            <a:r>
              <a:rPr lang="en-US" sz="2000" dirty="0" smtClean="0"/>
              <a:t>  </a:t>
            </a:r>
            <a:r>
              <a:rPr lang="en-US" sz="2000" b="1" dirty="0" smtClean="0">
                <a:solidFill>
                  <a:srgbClr val="002060"/>
                </a:solidFill>
              </a:rPr>
              <a:t>@free(X1);@free(X2); @free(X3);</a:t>
            </a:r>
          </a:p>
          <a:p>
            <a:pPr algn="ctr"/>
            <a:endParaRPr lang="en-US" sz="2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2800" dirty="0" smtClean="0">
                <a:cs typeface="B Nazanin" pitchFamily="2" charset="-78"/>
              </a:rPr>
              <a:t>تمرین شماره 11 فصل دوم کتاب دکتربشیری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1500174"/>
            <a:ext cx="8215370" cy="5072098"/>
          </a:xfrm>
        </p:spPr>
        <p:txBody>
          <a:bodyPr>
            <a:normAutofit fontScale="77500" lnSpcReduction="20000"/>
          </a:bodyPr>
          <a:lstStyle/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ماتریس وزنی : </a:t>
            </a:r>
            <a:r>
              <a:rPr lang="en-US" sz="2000" dirty="0" smtClean="0">
                <a:cs typeface="B Lotus" pitchFamily="2" charset="-78"/>
              </a:rPr>
              <a:t>w</a:t>
            </a:r>
            <a:r>
              <a:rPr lang="fa-IR" sz="2000" dirty="0" smtClean="0">
                <a:cs typeface="B Lotus" pitchFamily="2" charset="-78"/>
              </a:rPr>
              <a:t> </a:t>
            </a:r>
          </a:p>
          <a:p>
            <a:pPr marL="137160" indent="0" algn="justLow" rtl="1">
              <a:buNone/>
            </a:pPr>
            <a:r>
              <a:rPr lang="en-US" sz="2000" dirty="0" smtClean="0">
                <a:cs typeface="B Lotus" pitchFamily="2" charset="-78"/>
              </a:rPr>
              <a:t>m</a:t>
            </a:r>
            <a:r>
              <a:rPr lang="fa-IR" sz="2000" dirty="0" smtClean="0">
                <a:cs typeface="B Lotus" pitchFamily="2" charset="-78"/>
              </a:rPr>
              <a:t> </a:t>
            </a:r>
            <a:r>
              <a:rPr lang="en-US" sz="2000" dirty="0" smtClean="0">
                <a:cs typeface="B Lotus" pitchFamily="2" charset="-78"/>
              </a:rPr>
              <a:t>   </a:t>
            </a:r>
            <a:r>
              <a:rPr lang="fa-IR" sz="2000" dirty="0" smtClean="0">
                <a:cs typeface="B Lotus" pitchFamily="2" charset="-78"/>
              </a:rPr>
              <a:t>: تعداد تسهیلات موجود : </a:t>
            </a:r>
            <a:r>
              <a:rPr lang="fa-IR" sz="2000" dirty="0" smtClean="0">
                <a:solidFill>
                  <a:srgbClr val="FF0000"/>
                </a:solidFill>
                <a:cs typeface="B Lotus" pitchFamily="2" charset="-78"/>
              </a:rPr>
              <a:t>5</a:t>
            </a:r>
          </a:p>
          <a:p>
            <a:pPr marL="137160" indent="0" algn="justLow" rtl="1">
              <a:buNone/>
            </a:pPr>
            <a:r>
              <a:rPr lang="en-US" sz="2000" dirty="0" smtClean="0">
                <a:cs typeface="B Lotus" pitchFamily="2" charset="-78"/>
              </a:rPr>
              <a:t>n</a:t>
            </a:r>
            <a:r>
              <a:rPr lang="fa-IR" sz="2000" dirty="0" smtClean="0">
                <a:cs typeface="B Lotus" pitchFamily="2" charset="-78"/>
              </a:rPr>
              <a:t> </a:t>
            </a:r>
            <a:r>
              <a:rPr lang="en-US" sz="2000" dirty="0" smtClean="0">
                <a:cs typeface="B Lotus" pitchFamily="2" charset="-78"/>
              </a:rPr>
              <a:t>   </a:t>
            </a:r>
            <a:r>
              <a:rPr lang="fa-IR" sz="2000" dirty="0" smtClean="0">
                <a:cs typeface="B Lotus" pitchFamily="2" charset="-78"/>
              </a:rPr>
              <a:t>: تعداد تسهیلات جدید</a:t>
            </a:r>
            <a:r>
              <a:rPr lang="en-US" sz="2000" dirty="0" smtClean="0">
                <a:cs typeface="B Lotus" pitchFamily="2" charset="-78"/>
              </a:rPr>
              <a:t> </a:t>
            </a:r>
            <a:r>
              <a:rPr lang="fa-IR" sz="2000" dirty="0" smtClean="0">
                <a:cs typeface="B Lotus" pitchFamily="2" charset="-78"/>
              </a:rPr>
              <a:t>: </a:t>
            </a:r>
            <a:r>
              <a:rPr lang="fa-IR" sz="2000" dirty="0" smtClean="0">
                <a:solidFill>
                  <a:srgbClr val="FF0000"/>
                </a:solidFill>
                <a:cs typeface="B Lotus" pitchFamily="2" charset="-78"/>
              </a:rPr>
              <a:t>3</a:t>
            </a:r>
            <a:r>
              <a:rPr lang="en-US" sz="2000" dirty="0" smtClean="0">
                <a:cs typeface="B Lotus" pitchFamily="2" charset="-78"/>
              </a:rPr>
              <a:t>  </a:t>
            </a:r>
            <a:r>
              <a:rPr lang="fa-IR" sz="2000" dirty="0" smtClean="0">
                <a:cs typeface="B Lotus" pitchFamily="2" charset="-78"/>
              </a:rPr>
              <a:t> </a:t>
            </a:r>
          </a:p>
          <a:p>
            <a:pPr marL="137160" indent="0" algn="justLow" rtl="1">
              <a:buNone/>
            </a:pPr>
            <a:r>
              <a:rPr lang="en-US" sz="2000" dirty="0" smtClean="0"/>
              <a:t>:   </a:t>
            </a:r>
            <a:r>
              <a:rPr lang="fa-IR" sz="1800" dirty="0" smtClean="0">
                <a:cs typeface="B Nazanin" pitchFamily="2" charset="-78"/>
              </a:rPr>
              <a:t>بردارستونی مولفه </a:t>
            </a:r>
          </a:p>
          <a:p>
            <a:pPr marL="137160" indent="0" algn="justLow" rtl="1">
              <a:buNone/>
            </a:pPr>
            <a:r>
              <a:rPr lang="fa-IR" sz="1800" dirty="0" smtClean="0">
                <a:cs typeface="B Nazanin" pitchFamily="2" charset="-78"/>
              </a:rPr>
              <a:t> های اول تسهیلات موجود یعنی طول نقاط</a:t>
            </a:r>
            <a:endParaRPr lang="en-US" sz="1800" dirty="0" smtClean="0">
              <a:cs typeface="B Nazanin" pitchFamily="2" charset="-78"/>
            </a:endParaRP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  </a:t>
            </a: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  :   : بردارستونی مولفه های دوم ( عرض )</a:t>
            </a: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تسهیلات موجود</a:t>
            </a: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نحوه محاسبه مختصات تسهیلات جدید : </a:t>
            </a: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571612"/>
            <a:ext cx="397192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86776" y="2643182"/>
            <a:ext cx="314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286776" y="3571876"/>
            <a:ext cx="3238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40965" name="Object 5"/>
          <p:cNvGraphicFramePr>
            <a:graphicFrameLocks noChangeAspect="1"/>
          </p:cNvGraphicFramePr>
          <p:nvPr/>
        </p:nvGraphicFramePr>
        <p:xfrm>
          <a:off x="857224" y="4572008"/>
          <a:ext cx="6286544" cy="1928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7" name="Equation" r:id="rId6" imgW="4483080" imgH="1041120" progId="Equation.3">
                  <p:embed/>
                </p:oleObj>
              </mc:Choice>
              <mc:Fallback>
                <p:oleObj name="Equation" r:id="rId6" imgW="4483080" imgH="1041120" progId="Equation.3">
                  <p:embed/>
                  <p:pic>
                    <p:nvPicPr>
                      <p:cNvPr id="0" name="Picture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7224" y="4572008"/>
                        <a:ext cx="6286544" cy="1928826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E8637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FFF39D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مدل برنامه ریزی خطی 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285860"/>
            <a:ext cx="8429684" cy="87100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  <a:latin typeface="Arial Rounded MT Bold" pitchFamily="34" charset="0"/>
              </a:rPr>
              <a:t>Min= </a:t>
            </a:r>
            <a:r>
              <a:rPr lang="en-US" sz="2400" dirty="0" smtClean="0">
                <a:solidFill>
                  <a:srgbClr val="FF0000"/>
                </a:solidFill>
                <a:latin typeface="Arial Rounded MT Bold" pitchFamily="34" charset="0"/>
              </a:rPr>
              <a:t>2*(p13+q13) + 1*(p23+q23) + 6*(r11+s11)+ 1*(r12+s12) + 2*(r13+s13) + 1*(r23+s23) + 3*(r24+s24) + 4*(r25+s25) + 5*(r32+s32) + 2*(r33+s33) + 2*(r35+r35);</a:t>
            </a:r>
            <a:endParaRPr lang="fa-IR" sz="24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_AlArabiya" pitchFamily="18" charset="-78"/>
                <a:cs typeface="ae_AlArabiya" pitchFamily="18" charset="-78"/>
              </a:rPr>
              <a:t>Y1 -Y3-p13 + q13=0;</a:t>
            </a: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_AlArabiya" pitchFamily="18" charset="-78"/>
                <a:cs typeface="ae_AlArabiya" pitchFamily="18" charset="-78"/>
              </a:rPr>
              <a:t>Y2 - Y3 -p23 + q23=0;</a:t>
            </a: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_AlArabiya" pitchFamily="18" charset="-78"/>
                <a:cs typeface="ae_AlArabiya" pitchFamily="18" charset="-78"/>
              </a:rPr>
              <a:t>Y1 - 0 - r11 + s11=0;</a:t>
            </a: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_AlArabiya" pitchFamily="18" charset="-78"/>
                <a:cs typeface="ae_AlArabiya" pitchFamily="18" charset="-78"/>
              </a:rPr>
              <a:t>Y1 - 8 - r12 + s12=0;</a:t>
            </a: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_AlArabiya" pitchFamily="18" charset="-78"/>
                <a:cs typeface="ae_AlArabiya" pitchFamily="18" charset="-78"/>
              </a:rPr>
              <a:t>Y1 - 4 - r13 + s13=0;</a:t>
            </a: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_AlArabiya" pitchFamily="18" charset="-78"/>
                <a:cs typeface="ae_AlArabiya" pitchFamily="18" charset="-78"/>
              </a:rPr>
              <a:t>Y2- 4 - r23 + s23=0;</a:t>
            </a: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_AlArabiya" pitchFamily="18" charset="-78"/>
                <a:cs typeface="ae_AlArabiya" pitchFamily="18" charset="-78"/>
              </a:rPr>
              <a:t>Y2 - 6 - r24 + s24=0;</a:t>
            </a: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_AlArabiya" pitchFamily="18" charset="-78"/>
                <a:cs typeface="ae_AlArabiya" pitchFamily="18" charset="-78"/>
              </a:rPr>
              <a:t>Y2 - 2 - r25 + s25=0;</a:t>
            </a: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_AlArabiya" pitchFamily="18" charset="-78"/>
                <a:cs typeface="ae_AlArabiya" pitchFamily="18" charset="-78"/>
              </a:rPr>
              <a:t>Y3 - 8 - r32 + s32=0;</a:t>
            </a: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_AlArabiya" pitchFamily="18" charset="-78"/>
                <a:cs typeface="ae_AlArabiya" pitchFamily="18" charset="-78"/>
              </a:rPr>
              <a:t>Y3 - 4 - r33 + s33=0;</a:t>
            </a:r>
          </a:p>
          <a:p>
            <a:r>
              <a:rPr lang="en-US" sz="20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e_AlArabiya" pitchFamily="18" charset="-78"/>
                <a:cs typeface="ae_AlArabiya" pitchFamily="18" charset="-78"/>
              </a:rPr>
              <a:t>Y3 - 2 - r35 + s35=0;</a:t>
            </a:r>
          </a:p>
          <a:p>
            <a:pPr algn="r"/>
            <a:r>
              <a:rPr lang="fa-IR" sz="2000" dirty="0" smtClean="0"/>
              <a:t>   </a:t>
            </a:r>
            <a:r>
              <a:rPr lang="en-US" sz="2000" dirty="0" smtClean="0"/>
              <a:t>     </a:t>
            </a:r>
            <a:r>
              <a:rPr lang="fa-IR" sz="2000" b="1" dirty="0" smtClean="0">
                <a:cs typeface="B Nazanin" pitchFamily="2" charset="-78"/>
              </a:rPr>
              <a:t>آزاد درعلامت</a:t>
            </a:r>
            <a:r>
              <a:rPr lang="en-US" sz="2000" dirty="0" smtClean="0"/>
              <a:t>  </a:t>
            </a:r>
            <a:r>
              <a:rPr lang="en-US" sz="2000" b="1" dirty="0" smtClean="0">
                <a:solidFill>
                  <a:srgbClr val="002060"/>
                </a:solidFill>
              </a:rPr>
              <a:t>@free(Y1);@free(Y2); @free(Y3);</a:t>
            </a:r>
          </a:p>
          <a:p>
            <a:pPr algn="ctr"/>
            <a:endParaRPr lang="en-US" sz="2800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حل مدل با نرم افزار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57158" y="1500174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071546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14422"/>
            <a:ext cx="6929486" cy="507209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حل مدل با نرم افزار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57158" y="1500174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071546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808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928670"/>
            <a:ext cx="5786478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حل مدل با نرم افزار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357158" y="1500174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071546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928670"/>
            <a:ext cx="571504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جواب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285860"/>
            <a:ext cx="842968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800" b="1" dirty="0" smtClean="0"/>
              <a:t>Z</a:t>
            </a:r>
            <a:r>
              <a:rPr lang="en-US" sz="2800" b="1" baseline="-25000" dirty="0" smtClean="0"/>
              <a:t>1</a:t>
            </a:r>
            <a:r>
              <a:rPr lang="en-US" sz="2800" b="1" dirty="0" smtClean="0"/>
              <a:t>=33</a:t>
            </a:r>
          </a:p>
          <a:p>
            <a:pPr algn="ctr"/>
            <a:r>
              <a:rPr lang="en-US" sz="2800" b="1" dirty="0" smtClean="0"/>
              <a:t>X</a:t>
            </a:r>
            <a:r>
              <a:rPr lang="en-US" sz="2800" b="1" baseline="-25000" dirty="0" smtClean="0"/>
              <a:t>1</a:t>
            </a:r>
            <a:r>
              <a:rPr lang="en-US" sz="2800" b="1" dirty="0" smtClean="0"/>
              <a:t>=0   , X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=7  , X</a:t>
            </a:r>
            <a:r>
              <a:rPr lang="en-US" sz="2800" b="1" baseline="-25000" dirty="0" smtClean="0"/>
              <a:t>3</a:t>
            </a:r>
            <a:r>
              <a:rPr lang="en-US" sz="2800" b="1" dirty="0" smtClean="0"/>
              <a:t>=2</a:t>
            </a:r>
            <a:endParaRPr lang="fa-IR" sz="2800" b="1" dirty="0" smtClean="0"/>
          </a:p>
          <a:p>
            <a:pPr algn="ctr"/>
            <a:endParaRPr lang="fa-IR" sz="2800" b="1" dirty="0" smtClean="0"/>
          </a:p>
          <a:p>
            <a:pPr algn="ctr"/>
            <a:endParaRPr lang="en-US" sz="2800" b="1" dirty="0" smtClean="0"/>
          </a:p>
          <a:p>
            <a:pPr algn="ctr"/>
            <a:r>
              <a:rPr lang="en-US" sz="2800" b="1" dirty="0" smtClean="0"/>
              <a:t>Z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=66</a:t>
            </a:r>
            <a:endParaRPr lang="fa-IR" sz="2800" b="1" dirty="0" smtClean="0"/>
          </a:p>
          <a:p>
            <a:pPr algn="ctr"/>
            <a:endParaRPr lang="en-US" sz="2800" b="1" dirty="0" smtClean="0"/>
          </a:p>
          <a:p>
            <a:pPr algn="ctr"/>
            <a:r>
              <a:rPr lang="en-US" sz="2800" b="1" dirty="0" smtClean="0"/>
              <a:t>Y</a:t>
            </a:r>
            <a:r>
              <a:rPr lang="en-US" sz="2800" b="1" baseline="-25000" dirty="0" smtClean="0"/>
              <a:t>1</a:t>
            </a:r>
            <a:r>
              <a:rPr lang="en-US" sz="2800" b="1" dirty="0" smtClean="0"/>
              <a:t>=0   Y</a:t>
            </a:r>
            <a:r>
              <a:rPr lang="en-US" sz="2800" b="1" baseline="-25000" dirty="0" smtClean="0"/>
              <a:t>2</a:t>
            </a:r>
            <a:r>
              <a:rPr lang="en-US" sz="2800" b="1" dirty="0" smtClean="0"/>
              <a:t>=4  Y</a:t>
            </a:r>
            <a:r>
              <a:rPr lang="en-US" sz="2800" b="1" baseline="-25000" dirty="0" smtClean="0"/>
              <a:t>3</a:t>
            </a:r>
            <a:r>
              <a:rPr lang="en-US" sz="2800" b="1" dirty="0" smtClean="0"/>
              <a:t>=4</a:t>
            </a:r>
            <a:endParaRPr lang="en-US" sz="2800" b="1" dirty="0" smtClean="0">
              <a:solidFill>
                <a:srgbClr val="FF0000"/>
              </a:solidFill>
              <a:latin typeface="Arial Rounded MT Bold" pitchFamily="34" charset="0"/>
            </a:endParaRP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11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سه وسیله جدیدقراراست نسبت به تسهیلات موجودجایابی شوند . داده مسئله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بصورت زیراست .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مکان بهینه تسهیلات با فرض فاصله اقلیدسی(مستقیم )؟</a:t>
            </a: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928934"/>
            <a:ext cx="607223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643446"/>
            <a:ext cx="2809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روش حل با فاصله اقلیدسی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785926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1000108"/>
            <a:ext cx="3505200" cy="914400"/>
          </a:xfrm>
          <a:prstGeom prst="rect">
            <a:avLst/>
          </a:prstGeom>
          <a:noFill/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2000240"/>
            <a:ext cx="3886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4" y="4143380"/>
            <a:ext cx="4876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1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5214950"/>
            <a:ext cx="4800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روش حل با فاصله اقلیدسی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785926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714488"/>
            <a:ext cx="6096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928934"/>
            <a:ext cx="6096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071942"/>
            <a:ext cx="403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5286388"/>
            <a:ext cx="4267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روش حل با فاصله اقلیدسی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785926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1714488"/>
            <a:ext cx="6096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928934"/>
            <a:ext cx="6096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071942"/>
            <a:ext cx="40386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0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5286388"/>
            <a:ext cx="4267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روش حل با فاصله اقلیدسی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785926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1857364"/>
            <a:ext cx="4419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143380"/>
            <a:ext cx="426720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000" dirty="0" smtClean="0">
                <a:cs typeface="B Nazanin" pitchFamily="2" charset="-78"/>
              </a:rPr>
              <a:t>گامهای حل مسئله جایابی چند تسهیلاتی با درنظرگرفتن فاصله مربع اقلیدسی</a:t>
            </a:r>
            <a:endParaRPr lang="en-US" sz="20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285860"/>
            <a:ext cx="8286808" cy="5357850"/>
          </a:xfrm>
        </p:spPr>
        <p:txBody>
          <a:bodyPr>
            <a:normAutofit fontScale="70000" lnSpcReduction="20000"/>
          </a:bodyPr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اول : ماتریسهای  </a:t>
            </a:r>
            <a:r>
              <a:rPr lang="el-GR" sz="2200" dirty="0" smtClean="0">
                <a:cs typeface="B Nazanin" pitchFamily="2" charset="-78"/>
              </a:rPr>
              <a:t>β</a:t>
            </a:r>
            <a:r>
              <a:rPr lang="fa-IR" sz="2200" dirty="0" smtClean="0">
                <a:cs typeface="B Nazanin" pitchFamily="2" charset="-78"/>
              </a:rPr>
              <a:t> ( بتا ) و </a:t>
            </a:r>
            <a:r>
              <a:rPr lang="el-GR" sz="2200" dirty="0" smtClean="0">
                <a:cs typeface="B Nazanin" pitchFamily="2" charset="-78"/>
              </a:rPr>
              <a:t>α</a:t>
            </a:r>
            <a:r>
              <a:rPr lang="fa-IR" sz="2200" dirty="0" smtClean="0">
                <a:cs typeface="B Nazanin" pitchFamily="2" charset="-78"/>
              </a:rPr>
              <a:t> ( آلفا )و </a:t>
            </a:r>
            <a:r>
              <a:rPr lang="en-US" sz="2200" dirty="0" smtClean="0">
                <a:cs typeface="B Nazanin" pitchFamily="2" charset="-78"/>
              </a:rPr>
              <a:t>w</a:t>
            </a:r>
            <a:r>
              <a:rPr lang="fa-IR" sz="2200" dirty="0" smtClean="0">
                <a:cs typeface="B Nazanin" pitchFamily="2" charset="-78"/>
              </a:rPr>
              <a:t> را بنویسید: 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گام دوم :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را مطابق فرمول محاسبه نمائید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                                                                       </a:t>
            </a:r>
          </a:p>
          <a:p>
            <a:pPr algn="r" rtl="1"/>
            <a:endParaRPr lang="en-US" sz="2400" dirty="0">
              <a:cs typeface="B Nazanin" pitchFamily="2" charset="-78"/>
            </a:endParaRPr>
          </a:p>
        </p:txBody>
      </p:sp>
      <p:pic>
        <p:nvPicPr>
          <p:cNvPr id="21" name="Picture 2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3500438"/>
            <a:ext cx="4200525" cy="273367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حل با فاصله اقلیدسی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285860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0034" y="1285860"/>
            <a:ext cx="735811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fa-IR" b="1" dirty="0" smtClean="0">
              <a:cs typeface="B Nazanin" pitchFamily="2" charset="-78"/>
            </a:endParaRPr>
          </a:p>
          <a:p>
            <a:pPr algn="r" rtl="1"/>
            <a:r>
              <a:rPr lang="fa-IR" b="1" dirty="0" smtClean="0">
                <a:cs typeface="B Nazanin" pitchFamily="2" charset="-78"/>
              </a:rPr>
              <a:t>  برای حل با فاصله اقلیدسی لازم است ازیک جواب اولیه استفاده کنیم که جواب فاصله متعامد مناسب ترین است اما </a:t>
            </a:r>
            <a:r>
              <a:rPr lang="fa-IR" b="1" dirty="0" smtClean="0">
                <a:solidFill>
                  <a:srgbClr val="FF0000"/>
                </a:solidFill>
                <a:cs typeface="B Nazanin" pitchFamily="2" charset="-78"/>
              </a:rPr>
              <a:t>اگردرجایابی متعامد مکان تسهیلات جدید بروی هم ویا بروی تسهیلات موجود منطبق شود </a:t>
            </a:r>
            <a:r>
              <a:rPr lang="fa-IR" b="1" dirty="0" smtClean="0">
                <a:cs typeface="B Nazanin" pitchFamily="2" charset="-78"/>
              </a:rPr>
              <a:t>یا با </a:t>
            </a:r>
            <a:r>
              <a:rPr lang="fa-IR" b="1" dirty="0" smtClean="0">
                <a:solidFill>
                  <a:srgbClr val="FF0000"/>
                </a:solidFill>
                <a:cs typeface="B Nazanin" pitchFamily="2" charset="-78"/>
              </a:rPr>
              <a:t>انتخاب یک </a:t>
            </a:r>
            <a:r>
              <a:rPr lang="el-GR" b="1" dirty="0" smtClean="0">
                <a:solidFill>
                  <a:srgbClr val="FF0000"/>
                </a:solidFill>
                <a:latin typeface="Calibri"/>
                <a:cs typeface="B Nazanin" pitchFamily="2" charset="-78"/>
              </a:rPr>
              <a:t>ε</a:t>
            </a:r>
            <a:r>
              <a:rPr lang="fa-IR" b="1" dirty="0" smtClean="0">
                <a:latin typeface="Calibri"/>
                <a:cs typeface="B Nazanin" pitchFamily="2" charset="-78"/>
              </a:rPr>
              <a:t> درمعادله جواب را بدست می آوریم یا از</a:t>
            </a:r>
            <a:r>
              <a:rPr lang="fa-IR" b="1" dirty="0" smtClean="0">
                <a:solidFill>
                  <a:srgbClr val="FF0000"/>
                </a:solidFill>
                <a:latin typeface="Calibri"/>
                <a:cs typeface="B Nazanin" pitchFamily="2" charset="-78"/>
              </a:rPr>
              <a:t>جواب مربع اقیدسی </a:t>
            </a:r>
            <a:r>
              <a:rPr lang="fa-IR" b="1" dirty="0" smtClean="0">
                <a:latin typeface="Calibri"/>
                <a:cs typeface="B Nazanin" pitchFamily="2" charset="-78"/>
              </a:rPr>
              <a:t>به عنوان یک جواب اولیه استفاده می کنیم .برای این تمرین </a:t>
            </a:r>
            <a:r>
              <a:rPr lang="fa-IR" b="1" dirty="0" smtClean="0">
                <a:cs typeface="B Nazanin" pitchFamily="2" charset="-78"/>
              </a:rPr>
              <a:t>ازجوابهای با فاصله مربع اقلیدسی به عنوان جواب اولیه برای محاسبه </a:t>
            </a:r>
            <a:r>
              <a:rPr lang="en-US" b="1" dirty="0" smtClean="0">
                <a:cs typeface="B Nazanin" pitchFamily="2" charset="-78"/>
              </a:rPr>
              <a:t>D</a:t>
            </a:r>
            <a:r>
              <a:rPr lang="fa-IR" b="1" dirty="0" smtClean="0">
                <a:cs typeface="B Nazanin" pitchFamily="2" charset="-78"/>
              </a:rPr>
              <a:t> و </a:t>
            </a:r>
            <a:r>
              <a:rPr lang="en-US" b="1" dirty="0" smtClean="0">
                <a:cs typeface="B Nazanin" pitchFamily="2" charset="-78"/>
              </a:rPr>
              <a:t>E</a:t>
            </a:r>
            <a:r>
              <a:rPr lang="fa-IR" b="1" dirty="0" smtClean="0">
                <a:cs typeface="B Nazanin" pitchFamily="2" charset="-78"/>
              </a:rPr>
              <a:t> وسایر محاسبات استفاده می کنیم .</a:t>
            </a:r>
            <a:r>
              <a:rPr lang="en-US" b="1" dirty="0" smtClean="0">
                <a:cs typeface="B Nazanin" pitchFamily="2" charset="-78"/>
              </a:rPr>
              <a:t> </a:t>
            </a:r>
          </a:p>
          <a:p>
            <a:r>
              <a:rPr lang="en-US" b="1" dirty="0" smtClean="0">
                <a:cs typeface="B Nazanin" pitchFamily="2" charset="-78"/>
              </a:rPr>
              <a:t>      </a:t>
            </a:r>
            <a:endParaRPr lang="fa-IR" b="1" dirty="0" smtClean="0">
              <a:cs typeface="B Nazanin" pitchFamily="2" charset="-78"/>
            </a:endParaRPr>
          </a:p>
          <a:p>
            <a:endParaRPr lang="fa-IR" b="1" dirty="0" smtClean="0">
              <a:cs typeface="B Nazanin" pitchFamily="2" charset="-78"/>
            </a:endParaRPr>
          </a:p>
          <a:p>
            <a:endParaRPr lang="fa-IR" b="1" dirty="0" smtClean="0">
              <a:cs typeface="B Nazanin" pitchFamily="2" charset="-78"/>
            </a:endParaRPr>
          </a:p>
          <a:p>
            <a:endParaRPr lang="fa-IR" b="1" dirty="0" smtClean="0">
              <a:cs typeface="B Nazanin" pitchFamily="2" charset="-78"/>
            </a:endParaRPr>
          </a:p>
          <a:p>
            <a:endParaRPr lang="fa-IR" b="1" dirty="0" smtClean="0">
              <a:cs typeface="B Nazanin" pitchFamily="2" charset="-78"/>
            </a:endParaRPr>
          </a:p>
          <a:p>
            <a:endParaRPr lang="fa-IR" b="1" dirty="0" smtClean="0">
              <a:cs typeface="B Nazanin" pitchFamily="2" charset="-78"/>
            </a:endParaRPr>
          </a:p>
          <a:p>
            <a:endParaRPr lang="fa-IR" b="1" dirty="0" smtClean="0">
              <a:cs typeface="B Nazanin" pitchFamily="2" charset="-78"/>
            </a:endParaRPr>
          </a:p>
          <a:p>
            <a:endParaRPr lang="fa-IR" b="1" dirty="0" smtClean="0">
              <a:cs typeface="B Nazanin" pitchFamily="2" charset="-78"/>
            </a:endParaRPr>
          </a:p>
          <a:p>
            <a:endParaRPr lang="fa-IR" b="1" dirty="0" smtClean="0">
              <a:cs typeface="B Nazanin" pitchFamily="2" charset="-78"/>
            </a:endParaRPr>
          </a:p>
          <a:p>
            <a:r>
              <a:rPr lang="en-US" b="1" dirty="0" smtClean="0">
                <a:cs typeface="B Nazanin" pitchFamily="2" charset="-78"/>
              </a:rPr>
              <a:t> </a:t>
            </a:r>
            <a:endParaRPr lang="fa-IR" b="1" dirty="0" smtClean="0">
              <a:cs typeface="B Nazanin" pitchFamily="2" charset="-78"/>
            </a:endParaRPr>
          </a:p>
          <a:p>
            <a:endParaRPr lang="fa-IR" b="1" dirty="0" smtClean="0">
              <a:cs typeface="B Nazanin" pitchFamily="2" charset="-78"/>
            </a:endParaRPr>
          </a:p>
          <a:p>
            <a:endParaRPr lang="en-US" b="1" dirty="0" smtClean="0">
              <a:cs typeface="B Nazanin" pitchFamily="2" charset="-78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14686"/>
            <a:ext cx="492922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429264"/>
            <a:ext cx="3714776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حل با فاصله اقلیدسی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76288" y="1142984"/>
            <a:ext cx="7758112" cy="5119704"/>
          </a:xfrm>
        </p:spPr>
        <p:txBody>
          <a:bodyPr/>
          <a:lstStyle/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r>
              <a:rPr lang="en-US" sz="1800" dirty="0" smtClean="0"/>
              <a:t>D</a:t>
            </a:r>
            <a:r>
              <a:rPr lang="en-US" sz="1800" baseline="-25000" dirty="0" smtClean="0"/>
              <a:t>12</a:t>
            </a:r>
            <a:r>
              <a:rPr lang="en-US" sz="1800" dirty="0" smtClean="0"/>
              <a:t>=5.29= D</a:t>
            </a:r>
            <a:r>
              <a:rPr lang="en-US" sz="1800" baseline="-25000" dirty="0" smtClean="0"/>
              <a:t>21   , </a:t>
            </a:r>
            <a:r>
              <a:rPr lang="en-US" sz="1800" dirty="0" smtClean="0"/>
              <a:t>E</a:t>
            </a:r>
            <a:r>
              <a:rPr lang="en-US" sz="1800" baseline="-25000" dirty="0" smtClean="0"/>
              <a:t>11</a:t>
            </a:r>
            <a:r>
              <a:rPr lang="en-US" sz="1800" dirty="0" smtClean="0"/>
              <a:t>=2.976   , E</a:t>
            </a:r>
            <a:r>
              <a:rPr lang="en-US" sz="1800" baseline="-25000" dirty="0" smtClean="0"/>
              <a:t>24</a:t>
            </a:r>
            <a:r>
              <a:rPr lang="en-US" sz="1800" dirty="0" smtClean="0"/>
              <a:t>=2.105</a:t>
            </a:r>
          </a:p>
          <a:p>
            <a:r>
              <a:rPr lang="en-US" sz="1800" dirty="0" smtClean="0"/>
              <a:t>E</a:t>
            </a:r>
            <a:r>
              <a:rPr lang="en-US" sz="1800" baseline="-25000" dirty="0" smtClean="0"/>
              <a:t>11</a:t>
            </a:r>
            <a:r>
              <a:rPr lang="en-US" sz="1800" dirty="0" smtClean="0"/>
              <a:t>=2.976 ,E</a:t>
            </a:r>
            <a:r>
              <a:rPr lang="en-US" sz="1800" baseline="-25000" dirty="0" smtClean="0"/>
              <a:t>12</a:t>
            </a:r>
            <a:r>
              <a:rPr lang="en-US" sz="1800" dirty="0" smtClean="0"/>
              <a:t>=5.630 ,E</a:t>
            </a:r>
            <a:r>
              <a:rPr lang="en-US" sz="1800" baseline="-25000" dirty="0" smtClean="0"/>
              <a:t>13</a:t>
            </a:r>
            <a:r>
              <a:rPr lang="en-US" sz="1800" dirty="0" smtClean="0"/>
              <a:t>=3.592 ,</a:t>
            </a:r>
            <a:r>
              <a:rPr lang="en-US" sz="1800" baseline="-25000" dirty="0" smtClean="0"/>
              <a:t> </a:t>
            </a:r>
            <a:r>
              <a:rPr lang="en-US" sz="1800" dirty="0" smtClean="0"/>
              <a:t>E</a:t>
            </a:r>
            <a:r>
              <a:rPr lang="en-US" sz="1800" baseline="-25000" dirty="0" smtClean="0"/>
              <a:t>14</a:t>
            </a:r>
            <a:r>
              <a:rPr lang="en-US" sz="1800" dirty="0" smtClean="0"/>
              <a:t>=6.342</a:t>
            </a:r>
          </a:p>
          <a:p>
            <a:r>
              <a:rPr lang="en-US" sz="1800" dirty="0" smtClean="0"/>
              <a:t>E</a:t>
            </a:r>
            <a:r>
              <a:rPr lang="en-US" sz="1800" baseline="-25000" dirty="0" smtClean="0"/>
              <a:t>15</a:t>
            </a:r>
            <a:r>
              <a:rPr lang="en-US" sz="1800" dirty="0" smtClean="0"/>
              <a:t>=6.214  ,E</a:t>
            </a:r>
            <a:r>
              <a:rPr lang="en-US" sz="1800" baseline="-25000" dirty="0" smtClean="0"/>
              <a:t>21</a:t>
            </a:r>
            <a:r>
              <a:rPr lang="en-US" sz="1800" dirty="0" smtClean="0"/>
              <a:t>=7.90</a:t>
            </a:r>
          </a:p>
          <a:p>
            <a:r>
              <a:rPr lang="en-US" sz="1800" dirty="0" smtClean="0"/>
              <a:t>E</a:t>
            </a:r>
            <a:r>
              <a:rPr lang="en-US" sz="1800" baseline="-25000" dirty="0" smtClean="0"/>
              <a:t>22</a:t>
            </a:r>
            <a:r>
              <a:rPr lang="en-US" sz="1800" dirty="0" smtClean="0"/>
              <a:t>=6.37</a:t>
            </a:r>
          </a:p>
          <a:p>
            <a:r>
              <a:rPr lang="en-US" sz="1800" dirty="0" smtClean="0"/>
              <a:t>E</a:t>
            </a:r>
            <a:r>
              <a:rPr lang="en-US" sz="1800" baseline="-25000" dirty="0" smtClean="0"/>
              <a:t>23</a:t>
            </a:r>
            <a:r>
              <a:rPr lang="en-US" sz="1800" dirty="0" smtClean="0"/>
              <a:t>=1.676</a:t>
            </a:r>
            <a:r>
              <a:rPr lang="en-US" sz="1800" baseline="-25000" dirty="0" smtClean="0"/>
              <a:t>   </a:t>
            </a:r>
            <a:endParaRPr lang="en-US" sz="1800" dirty="0" smtClean="0"/>
          </a:p>
          <a:p>
            <a:r>
              <a:rPr lang="en-US" sz="1800" dirty="0" smtClean="0"/>
              <a:t>D</a:t>
            </a:r>
            <a:r>
              <a:rPr lang="en-US" sz="1800" baseline="-25000" dirty="0" smtClean="0"/>
              <a:t>13</a:t>
            </a:r>
            <a:r>
              <a:rPr lang="en-US" sz="1800" dirty="0" smtClean="0"/>
              <a:t>=3.389= D</a:t>
            </a:r>
            <a:r>
              <a:rPr lang="en-US" sz="1800" baseline="-25000" dirty="0" smtClean="0"/>
              <a:t>31  , </a:t>
            </a:r>
            <a:r>
              <a:rPr lang="en-US" sz="1800" dirty="0" smtClean="0"/>
              <a:t>D</a:t>
            </a:r>
            <a:r>
              <a:rPr lang="en-US" sz="1800" baseline="-25000" dirty="0" smtClean="0"/>
              <a:t>23</a:t>
            </a:r>
            <a:r>
              <a:rPr lang="en-US" sz="1800" dirty="0" smtClean="0"/>
              <a:t>=3.217= D</a:t>
            </a:r>
            <a:r>
              <a:rPr lang="en-US" sz="1800" baseline="-25000" dirty="0" smtClean="0"/>
              <a:t>32</a:t>
            </a:r>
          </a:p>
          <a:p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1800" baseline="-25000" dirty="0" smtClean="0">
                <a:latin typeface="Times New Roman" pitchFamily="18" charset="0"/>
                <a:cs typeface="Times New Roman" pitchFamily="18" charset="0"/>
              </a:rPr>
              <a:t>31</a:t>
            </a: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=6.365 ,  </a:t>
            </a:r>
            <a:r>
              <a:rPr lang="en-US" sz="1800" dirty="0" smtClean="0"/>
              <a:t>E</a:t>
            </a:r>
            <a:r>
              <a:rPr lang="en-US" sz="1800" baseline="-25000" dirty="0" smtClean="0"/>
              <a:t>32</a:t>
            </a:r>
            <a:r>
              <a:rPr lang="en-US" sz="1800" dirty="0" smtClean="0"/>
              <a:t>=3.49 , E</a:t>
            </a:r>
            <a:r>
              <a:rPr lang="en-US" sz="1800" baseline="-25000" dirty="0" smtClean="0"/>
              <a:t>32</a:t>
            </a:r>
            <a:r>
              <a:rPr lang="en-US" sz="1800" dirty="0" smtClean="0"/>
              <a:t>=3.49</a:t>
            </a:r>
          </a:p>
          <a:p>
            <a:r>
              <a:rPr lang="en-US" sz="1800" dirty="0" smtClean="0"/>
              <a:t>E</a:t>
            </a:r>
            <a:r>
              <a:rPr lang="en-US" sz="1800" baseline="-25000" dirty="0" smtClean="0"/>
              <a:t>33</a:t>
            </a:r>
            <a:r>
              <a:rPr lang="en-US" sz="1800" dirty="0" smtClean="0"/>
              <a:t>=1.542</a:t>
            </a:r>
          </a:p>
          <a:p>
            <a:r>
              <a:rPr lang="en-US" sz="1800" dirty="0" smtClean="0"/>
              <a:t>E</a:t>
            </a:r>
            <a:r>
              <a:rPr lang="en-US" sz="1800" baseline="-25000" dirty="0" smtClean="0"/>
              <a:t>34</a:t>
            </a:r>
            <a:r>
              <a:rPr lang="en-US" sz="1800" dirty="0" smtClean="0"/>
              <a:t>=3.26</a:t>
            </a:r>
          </a:p>
          <a:p>
            <a:r>
              <a:rPr lang="en-US" sz="1800" dirty="0" smtClean="0"/>
              <a:t>E</a:t>
            </a:r>
            <a:r>
              <a:rPr lang="en-US" sz="1800" baseline="-25000" dirty="0" smtClean="0"/>
              <a:t>35</a:t>
            </a:r>
            <a:r>
              <a:rPr lang="en-US" sz="1800" dirty="0" smtClean="0"/>
              <a:t>=5.134</a:t>
            </a:r>
          </a:p>
          <a:p>
            <a:endParaRPr lang="en-US" sz="1800" dirty="0" smtClean="0"/>
          </a:p>
          <a:p>
            <a:endParaRPr lang="en-US" sz="1800" dirty="0" smtClean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500174"/>
            <a:ext cx="35242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11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فرمولهای تکرارمرتبه اول : </a:t>
            </a: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sz="2800" dirty="0" smtClean="0"/>
              <a:t>        </a:t>
            </a:r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sz="2800" dirty="0" smtClean="0">
                <a:cs typeface="B Nazanin" pitchFamily="2" charset="-78"/>
              </a:rPr>
              <a:t>     </a:t>
            </a:r>
          </a:p>
          <a:p>
            <a:pPr algn="r" rtl="1"/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    </a:t>
            </a:r>
          </a:p>
          <a:p>
            <a:pPr algn="r" rtl="1"/>
            <a:endParaRPr lang="fa-IR" sz="2800" dirty="0" smtClean="0">
              <a:cs typeface="B Nazanin" pitchFamily="2" charset="-78"/>
            </a:endParaRP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8" name="Picture 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2214554"/>
            <a:ext cx="6500858" cy="41434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11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فرمولهای تکرارمرتبه اول :   </a:t>
            </a: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 </a:t>
            </a: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sz="2800" dirty="0" smtClean="0"/>
              <a:t>        </a:t>
            </a:r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sz="2800" dirty="0" smtClean="0">
                <a:cs typeface="B Nazanin" pitchFamily="2" charset="-78"/>
              </a:rPr>
              <a:t>     </a:t>
            </a:r>
          </a:p>
          <a:p>
            <a:pPr algn="r" rtl="1"/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    </a:t>
            </a:r>
          </a:p>
          <a:p>
            <a:pPr algn="r" rtl="1"/>
            <a:endParaRPr lang="fa-IR" sz="2800" dirty="0" smtClean="0">
              <a:cs typeface="B Nazanin" pitchFamily="2" charset="-78"/>
            </a:endParaRP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71678"/>
            <a:ext cx="7286676" cy="4286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11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1098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تابع هدف با فاصله اقلیدسی با استفاده ازفرمول شماره 1 بصورت زیرخواهد بود : </a:t>
            </a: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/>
            <a:r>
              <a:rPr lang="en-US" sz="2000" b="1" dirty="0" smtClean="0">
                <a:cs typeface="B Nazanin" pitchFamily="2" charset="-78"/>
              </a:rPr>
              <a:t> </a:t>
            </a:r>
            <a:r>
              <a:rPr lang="fa-IR" sz="2000" b="1" dirty="0" smtClean="0">
                <a:cs typeface="B Nazanin" pitchFamily="2" charset="-78"/>
              </a:rPr>
              <a:t> بصورت مشابه قبل قابل نوشتن است .</a:t>
            </a:r>
            <a:r>
              <a:rPr lang="en-US" sz="2000" b="1" dirty="0" smtClean="0">
                <a:cs typeface="B Nazanin" pitchFamily="2" charset="-78"/>
              </a:rPr>
              <a:t>Y</a:t>
            </a:r>
            <a:r>
              <a:rPr lang="en-US" sz="2000" b="1" baseline="-25000" dirty="0" smtClean="0">
                <a:cs typeface="B Nazanin" pitchFamily="2" charset="-78"/>
              </a:rPr>
              <a:t>3</a:t>
            </a:r>
            <a:r>
              <a:rPr lang="en-US" sz="2000" b="1" baseline="30000" dirty="0" smtClean="0">
                <a:cs typeface="B Nazanin" pitchFamily="2" charset="-78"/>
              </a:rPr>
              <a:t>(1)  </a:t>
            </a:r>
            <a:r>
              <a:rPr lang="fa-IR" sz="2000" b="1" baseline="30000" dirty="0" smtClean="0">
                <a:cs typeface="B Nazanin" pitchFamily="2" charset="-78"/>
              </a:rPr>
              <a:t>فرمول</a:t>
            </a:r>
            <a:r>
              <a:rPr lang="fa-IR" sz="2000" b="1" baseline="30000" dirty="0" smtClean="0">
                <a:cs typeface="Andalus" pitchFamily="2" charset="-78"/>
              </a:rPr>
              <a:t> </a:t>
            </a:r>
            <a:endParaRPr lang="en-US" sz="2000" b="1" dirty="0" smtClean="0">
              <a:cs typeface="Andalus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sz="2800" dirty="0" smtClean="0"/>
              <a:t>        </a:t>
            </a:r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sz="2800" dirty="0" smtClean="0">
                <a:cs typeface="B Nazanin" pitchFamily="2" charset="-78"/>
              </a:rPr>
              <a:t>     </a:t>
            </a:r>
          </a:p>
          <a:p>
            <a:pPr algn="r" rtl="1"/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    </a:t>
            </a:r>
          </a:p>
          <a:p>
            <a:pPr algn="r" rtl="1"/>
            <a:endParaRPr lang="fa-IR" sz="2800" dirty="0" smtClean="0">
              <a:cs typeface="B Nazanin" pitchFamily="2" charset="-78"/>
            </a:endParaRP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" name="Picture 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4962" y="2357430"/>
            <a:ext cx="5934075" cy="2214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حل با فاصله اقلیدسی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/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fa-IR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baseline="30000" dirty="0" smtClean="0">
                <a:solidFill>
                  <a:srgbClr val="FF0000"/>
                </a:solidFill>
              </a:rPr>
              <a:t>(1)</a:t>
            </a:r>
            <a:r>
              <a:rPr lang="en-US" dirty="0" smtClean="0">
                <a:solidFill>
                  <a:srgbClr val="FF0000"/>
                </a:solidFill>
              </a:rPr>
              <a:t>= 1.624</a:t>
            </a:r>
            <a:r>
              <a:rPr lang="fa-IR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             </a:t>
            </a:r>
            <a:r>
              <a:rPr lang="fa-IR" dirty="0" smtClean="0">
                <a:solidFill>
                  <a:srgbClr val="FF0000"/>
                </a:solidFill>
                <a:cs typeface="B Nazanin" pitchFamily="2" charset="-78"/>
              </a:rPr>
              <a:t>پاسخ برای یک مرتبه تکرار</a:t>
            </a:r>
            <a:endParaRPr lang="en-US" dirty="0" smtClean="0">
              <a:solidFill>
                <a:srgbClr val="FF0000"/>
              </a:solidFill>
              <a:cs typeface="B Nazanin" pitchFamily="2" charset="-78"/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baseline="-25000" dirty="0" smtClean="0">
                <a:solidFill>
                  <a:srgbClr val="FF0000"/>
                </a:solidFill>
              </a:rPr>
              <a:t>1</a:t>
            </a:r>
            <a:r>
              <a:rPr lang="en-US" baseline="30000" dirty="0" smtClean="0">
                <a:solidFill>
                  <a:srgbClr val="FF0000"/>
                </a:solidFill>
              </a:rPr>
              <a:t>(1)</a:t>
            </a:r>
            <a:r>
              <a:rPr lang="en-US" dirty="0" smtClean="0">
                <a:solidFill>
                  <a:srgbClr val="FF0000"/>
                </a:solidFill>
              </a:rPr>
              <a:t>= 1.985</a:t>
            </a:r>
            <a:r>
              <a:rPr lang="fa-IR" dirty="0" smtClean="0">
                <a:solidFill>
                  <a:srgbClr val="FF0000"/>
                </a:solidFill>
              </a:rPr>
              <a:t>                      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</a:rPr>
              <a:t>(1)</a:t>
            </a:r>
            <a:r>
              <a:rPr lang="en-US" dirty="0" smtClean="0">
                <a:solidFill>
                  <a:srgbClr val="FF0000"/>
                </a:solidFill>
              </a:rPr>
              <a:t>= 6.91</a:t>
            </a:r>
            <a:r>
              <a:rPr lang="fa-IR" dirty="0" smtClean="0">
                <a:solidFill>
                  <a:srgbClr val="FF0000"/>
                </a:solidFill>
              </a:rPr>
              <a:t>                       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baseline="-25000" dirty="0" smtClean="0">
                <a:solidFill>
                  <a:srgbClr val="FF0000"/>
                </a:solidFill>
              </a:rPr>
              <a:t>2</a:t>
            </a:r>
            <a:r>
              <a:rPr lang="en-US" baseline="30000" dirty="0" smtClean="0">
                <a:solidFill>
                  <a:srgbClr val="FF0000"/>
                </a:solidFill>
              </a:rPr>
              <a:t>(1)</a:t>
            </a:r>
            <a:r>
              <a:rPr lang="en-US" dirty="0" smtClean="0">
                <a:solidFill>
                  <a:srgbClr val="FF0000"/>
                </a:solidFill>
              </a:rPr>
              <a:t>= 3.892</a:t>
            </a:r>
            <a:r>
              <a:rPr lang="fa-IR" dirty="0" smtClean="0">
                <a:solidFill>
                  <a:srgbClr val="FF0000"/>
                </a:solidFill>
              </a:rPr>
              <a:t>                     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X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baseline="30000" dirty="0" smtClean="0">
                <a:solidFill>
                  <a:srgbClr val="FF0000"/>
                </a:solidFill>
              </a:rPr>
              <a:t>(1)</a:t>
            </a:r>
            <a:r>
              <a:rPr lang="en-US" dirty="0" smtClean="0">
                <a:solidFill>
                  <a:srgbClr val="FF0000"/>
                </a:solidFill>
              </a:rPr>
              <a:t>= 3.897</a:t>
            </a:r>
            <a:r>
              <a:rPr lang="fa-IR" dirty="0" smtClean="0">
                <a:solidFill>
                  <a:srgbClr val="FF0000"/>
                </a:solidFill>
              </a:rPr>
              <a:t>                      </a:t>
            </a:r>
            <a:endParaRPr lang="en-US" dirty="0" smtClean="0">
              <a:solidFill>
                <a:srgbClr val="FF0000"/>
              </a:solidFill>
            </a:endParaRPr>
          </a:p>
          <a:p>
            <a:pPr algn="ctr"/>
            <a:r>
              <a:rPr lang="en-US" dirty="0" smtClean="0">
                <a:solidFill>
                  <a:srgbClr val="FF0000"/>
                </a:solidFill>
              </a:rPr>
              <a:t>Y</a:t>
            </a:r>
            <a:r>
              <a:rPr lang="en-US" baseline="-25000" dirty="0" smtClean="0">
                <a:solidFill>
                  <a:srgbClr val="FF0000"/>
                </a:solidFill>
              </a:rPr>
              <a:t>3</a:t>
            </a:r>
            <a:r>
              <a:rPr lang="en-US" baseline="30000" dirty="0" smtClean="0">
                <a:solidFill>
                  <a:srgbClr val="FF0000"/>
                </a:solidFill>
              </a:rPr>
              <a:t>(1</a:t>
            </a:r>
            <a:r>
              <a:rPr lang="en-US" baseline="30000" smtClean="0">
                <a:solidFill>
                  <a:srgbClr val="FF0000"/>
                </a:solidFill>
              </a:rPr>
              <a:t>)</a:t>
            </a:r>
            <a:r>
              <a:rPr lang="en-US" smtClean="0">
                <a:solidFill>
                  <a:srgbClr val="FF0000"/>
                </a:solidFill>
              </a:rPr>
              <a:t>= 4.986</a:t>
            </a:r>
            <a:r>
              <a:rPr lang="fa-IR" smtClean="0">
                <a:solidFill>
                  <a:srgbClr val="FF0000"/>
                </a:solidFill>
              </a:rPr>
              <a:t>                      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11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fa-IR" sz="2800" dirty="0" smtClean="0">
                <a:cs typeface="B Nazanin" pitchFamily="2" charset="-78"/>
              </a:rPr>
              <a:t>سه وسیله جدیدقراراست نسبت به تسهیلات موجودجایابی شوند . داده مسئله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بصورت زیراست .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حدودبالا وپائین رابرای حل با می نی مم هزینه برای مسئله جایابی با فاصله اقلیدسی ؟ </a:t>
            </a: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928934"/>
            <a:ext cx="607223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4643446"/>
            <a:ext cx="28098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11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6986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fa-IR" sz="2800" dirty="0" smtClean="0"/>
              <a:t>       = </a:t>
            </a:r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حل بهینه با فاصله اقلیدسی</a:t>
            </a: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sz="2800" dirty="0" smtClean="0"/>
              <a:t>        </a:t>
            </a:r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= حل بهینه با فاصله متعامد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     </a:t>
            </a:r>
          </a:p>
          <a:p>
            <a:pPr algn="r" rtl="1"/>
            <a:r>
              <a:rPr lang="fa-IR" sz="2800" dirty="0" smtClean="0">
                <a:cs typeface="B Nazanin" pitchFamily="2" charset="-78"/>
              </a:rPr>
              <a:t>                   </a:t>
            </a:r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مقدار تابع هدف برای مساله با فاصله اقلیدسی به ازای حل </a:t>
            </a:r>
            <a:r>
              <a:rPr lang="en-US" sz="2800" dirty="0" err="1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x,y</a:t>
            </a:r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    </a:t>
            </a:r>
          </a:p>
          <a:p>
            <a:pPr algn="r" rtl="1"/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R(x)</a:t>
            </a:r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 : مقدارتابع هدف با فاصله متعامد به ازای نقاط بهینه</a:t>
            </a:r>
          </a:p>
          <a:p>
            <a:pPr algn="r" rtl="1"/>
            <a:endParaRPr lang="fa-IR" sz="2800" dirty="0" smtClean="0">
              <a:cs typeface="B Nazanin" pitchFamily="2" charset="-78"/>
            </a:endParaRP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72396" y="1428736"/>
            <a:ext cx="85725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1269" y="2225916"/>
            <a:ext cx="1090603" cy="579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96006" y="3163035"/>
            <a:ext cx="999884" cy="488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4786322"/>
            <a:ext cx="5929354" cy="121444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11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تابع هدف با فاصله اقلیدسی : اگرمختصات تسهیلات جدید را بصورت ذیل</a:t>
            </a:r>
          </a:p>
          <a:p>
            <a:pPr algn="r" rtl="1"/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نمایش دهیم طبق فرمولهای فصل قبل (1 ) خواهیم داشت :  </a:t>
            </a: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sz="2800" dirty="0" smtClean="0"/>
              <a:t>        </a:t>
            </a:r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sz="2800" dirty="0" smtClean="0">
                <a:cs typeface="B Nazanin" pitchFamily="2" charset="-78"/>
              </a:rPr>
              <a:t>     </a:t>
            </a:r>
          </a:p>
          <a:p>
            <a:pPr algn="r" rtl="1"/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    </a:t>
            </a:r>
          </a:p>
          <a:p>
            <a:pPr algn="r" rtl="1"/>
            <a:endParaRPr lang="fa-IR" sz="2800" dirty="0" smtClean="0">
              <a:cs typeface="B Nazanin" pitchFamily="2" charset="-78"/>
            </a:endParaRP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12" name="Content Placeholder 3"/>
          <p:cNvPicPr>
            <a:picLocks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7404" t="57458" r="7182" b="31768"/>
          <a:stretch/>
        </p:blipFill>
        <p:spPr bwMode="auto">
          <a:xfrm>
            <a:off x="1000100" y="4071942"/>
            <a:ext cx="7467600" cy="80014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14480" y="2714620"/>
            <a:ext cx="33909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</a:t>
            </a:r>
            <a:r>
              <a:rPr lang="en-US" sz="2800" dirty="0" smtClean="0">
                <a:cs typeface="B Nazanin" pitchFamily="2" charset="-78"/>
              </a:rPr>
              <a:t>11</a:t>
            </a:r>
            <a:r>
              <a:rPr lang="fa-IR" sz="2800" dirty="0" smtClean="0">
                <a:cs typeface="B Nazanin" pitchFamily="2" charset="-78"/>
              </a:rPr>
              <a:t> فصل دوم کتاب دکتربشیری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357298"/>
            <a:ext cx="8429684" cy="74174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r>
              <a:rPr lang="fa-IR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تابع هدف با فاصله اقلیدسی با استفاده ازفرمول شماره 1 بصورت زیرخواهد بود : </a:t>
            </a: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sz="2800" dirty="0" smtClean="0"/>
              <a:t>        </a:t>
            </a:r>
            <a:endParaRPr lang="fa-IR" sz="2800" dirty="0" smtClean="0">
              <a:solidFill>
                <a:schemeClr val="tx2">
                  <a:lumMod val="60000"/>
                  <a:lumOff val="40000"/>
                </a:schemeClr>
              </a:solidFill>
              <a:cs typeface="B Nazanin" pitchFamily="2" charset="-78"/>
            </a:endParaRPr>
          </a:p>
          <a:p>
            <a:pPr algn="r" rtl="1"/>
            <a:r>
              <a:rPr lang="fa-IR" sz="2800" dirty="0" smtClean="0">
                <a:cs typeface="B Nazanin" pitchFamily="2" charset="-78"/>
              </a:rPr>
              <a:t>     </a:t>
            </a:r>
          </a:p>
          <a:p>
            <a:pPr algn="r" rtl="1"/>
            <a:r>
              <a:rPr lang="en-US" sz="2800" dirty="0" smtClean="0">
                <a:solidFill>
                  <a:schemeClr val="tx2">
                    <a:lumMod val="60000"/>
                    <a:lumOff val="40000"/>
                  </a:schemeClr>
                </a:solidFill>
                <a:cs typeface="B Nazanin" pitchFamily="2" charset="-78"/>
              </a:rPr>
              <a:t>    </a:t>
            </a:r>
          </a:p>
          <a:p>
            <a:pPr algn="r" rtl="1"/>
            <a:endParaRPr lang="fa-IR" sz="2800" dirty="0" smtClean="0">
              <a:cs typeface="B Nazanin" pitchFamily="2" charset="-78"/>
            </a:endParaRPr>
          </a:p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04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14554"/>
            <a:ext cx="8143932" cy="435771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000" dirty="0" smtClean="0">
                <a:cs typeface="B Nazanin" pitchFamily="2" charset="-78"/>
              </a:rPr>
              <a:t>گامهای حل مسئله جایابی چند تسهیلاتی با درنظرگرفتن فاصله مربع اقلیدسی</a:t>
            </a:r>
            <a:endParaRPr lang="en-US" sz="20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288" y="1428736"/>
            <a:ext cx="7758112" cy="5072098"/>
          </a:xfrm>
        </p:spPr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سوم :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را مطابق فرمول بنویسید . 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گام چهارم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 را محاسبه نمائید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en-US" sz="2400" dirty="0">
              <a:cs typeface="B Nazanin" pitchFamily="2" charset="-78"/>
            </a:endParaRPr>
          </a:p>
        </p:txBody>
      </p:sp>
      <p:pic>
        <p:nvPicPr>
          <p:cNvPr id="5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4480" y="2071678"/>
            <a:ext cx="4429156" cy="221457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محاسبه حدود برای فاصله اقلیدسی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428596" y="1357298"/>
            <a:ext cx="8429684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285860"/>
            <a:ext cx="8429684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r" rtl="1"/>
            <a:endParaRPr lang="en-US" sz="2800" dirty="0" smtClean="0"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860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4071942"/>
            <a:ext cx="64770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43042" y="1214422"/>
            <a:ext cx="55530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86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000" dirty="0" smtClean="0">
                <a:cs typeface="B Nazanin" pitchFamily="2" charset="-78"/>
              </a:rPr>
              <a:t>گامهای حل مسئله جایابی چند تسهیلاتی با درنظرگرفتن فاصله مربع اقلیدسی</a:t>
            </a:r>
            <a:endParaRPr lang="en-US" sz="20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288" y="1643050"/>
            <a:ext cx="7758112" cy="485778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پنجم : ازحاصلضرب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در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</a:t>
            </a:r>
            <a:r>
              <a:rPr lang="en-US" sz="2200" dirty="0" smtClean="0">
                <a:cs typeface="B Nazanin" pitchFamily="2" charset="-78"/>
              </a:rPr>
              <a:t>) </a:t>
            </a:r>
            <a:r>
              <a:rPr lang="fa-IR" sz="2200" dirty="0" smtClean="0">
                <a:cs typeface="B Nazanin" pitchFamily="2" charset="-78"/>
              </a:rPr>
              <a:t>گام دوم ) به ترتیب ماتریس مولفه های طول و عرض مکانهای بهینه تسهیلات جدید بدست می آید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en-US" sz="2400" dirty="0">
              <a:cs typeface="B Nazanin" pitchFamily="2" charset="-78"/>
            </a:endParaRPr>
          </a:p>
        </p:txBody>
      </p:sp>
      <p:pic>
        <p:nvPicPr>
          <p:cNvPr id="6" name="Picture 5" descr="88.PNG"/>
          <p:cNvPicPr/>
          <p:nvPr/>
        </p:nvPicPr>
        <p:blipFill>
          <a:blip r:embed="rId2"/>
          <a:stretch>
            <a:fillRect/>
          </a:stretch>
        </p:blipFill>
        <p:spPr>
          <a:xfrm>
            <a:off x="2786050" y="2643182"/>
            <a:ext cx="3000396" cy="186246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000" dirty="0" smtClean="0">
                <a:cs typeface="B Nazanin" pitchFamily="2" charset="-78"/>
              </a:rPr>
              <a:t>گامهای حل مسئله جایابی چند تسهیلاتی با درنظرگرفتن فاصله مربع اقلیدسی</a:t>
            </a:r>
            <a:endParaRPr lang="en-US" sz="2000" dirty="0">
              <a:cs typeface="B Nazanin" pitchFamily="2" charset="-78"/>
            </a:endParaRPr>
          </a:p>
        </p:txBody>
      </p:sp>
      <p:pic>
        <p:nvPicPr>
          <p:cNvPr id="624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47737" y="2120106"/>
            <a:ext cx="7248525" cy="348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اول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14422"/>
            <a:ext cx="8429684" cy="504509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1" algn="r" rtl="1">
              <a:lnSpc>
                <a:spcPct val="80000"/>
              </a:lnSpc>
            </a:pPr>
            <a:r>
              <a:rPr lang="fa-IR" sz="2000" dirty="0" smtClean="0">
                <a:latin typeface="ae_AlManzomah" pitchFamily="18" charset="-78"/>
                <a:cs typeface="B Nazanin" pitchFamily="2" charset="-78"/>
              </a:rPr>
              <a:t>نوشتن ماتریسهای </a:t>
            </a:r>
            <a:r>
              <a:rPr lang="en-US" sz="2000" dirty="0" smtClean="0">
                <a:latin typeface="Verdana"/>
                <a:ea typeface="Verdana"/>
                <a:cs typeface="Verdana"/>
              </a:rPr>
              <a:t>β </a:t>
            </a:r>
            <a:r>
              <a:rPr lang="fa-IR" sz="2000" dirty="0" smtClean="0">
                <a:latin typeface="Verdana"/>
                <a:ea typeface="Verdana"/>
                <a:cs typeface="Verdana"/>
              </a:rPr>
              <a:t> و </a:t>
            </a:r>
            <a:r>
              <a:rPr lang="el-GR" sz="2000" dirty="0" smtClean="0">
                <a:latin typeface="Verdana"/>
                <a:ea typeface="Verdana"/>
                <a:cs typeface="Verdana"/>
              </a:rPr>
              <a:t>α</a:t>
            </a:r>
            <a:r>
              <a:rPr lang="fa-IR" sz="2000" dirty="0" smtClean="0">
                <a:latin typeface="Verdana"/>
                <a:ea typeface="Verdana"/>
                <a:cs typeface="Verdana"/>
              </a:rPr>
              <a:t> و </a:t>
            </a:r>
            <a:r>
              <a:rPr lang="en-US" sz="2000" dirty="0" smtClean="0">
                <a:latin typeface="Verdana"/>
                <a:ea typeface="Verdana"/>
                <a:cs typeface="Verdana"/>
              </a:rPr>
              <a:t>w</a:t>
            </a:r>
            <a:endParaRPr lang="en-US" sz="2000" dirty="0">
              <a:latin typeface="ae_AlManzomah" pitchFamily="18" charset="-78"/>
              <a:cs typeface="B Nazanin" pitchFamily="2" charset="-78"/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928934"/>
            <a:ext cx="27051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071678"/>
            <a:ext cx="33909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دوم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142984"/>
            <a:ext cx="8429684" cy="5116529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دوم :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را مطابق فرمول محاسبه نمائید .</a:t>
            </a:r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9"/>
            <a:ext cx="410527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3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3929066"/>
            <a:ext cx="4048125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4286256"/>
            <a:ext cx="1323975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86380" y="2000240"/>
            <a:ext cx="1571625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83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سوم وچهارم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214282" y="1142984"/>
            <a:ext cx="8572560" cy="53578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سوم :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را مطابق فرمول بنویسید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1600" dirty="0" smtClean="0">
                <a:cs typeface="B Nazanin" pitchFamily="2" charset="-78"/>
              </a:rPr>
              <a:t>با توجه به فرض سئوال : </a:t>
            </a:r>
            <a:r>
              <a:rPr lang="en-US" sz="1600" dirty="0" smtClean="0"/>
              <a:t>V</a:t>
            </a:r>
            <a:r>
              <a:rPr lang="en-US" sz="1600" baseline="-25000" dirty="0" smtClean="0"/>
              <a:t>12</a:t>
            </a:r>
            <a:r>
              <a:rPr lang="en-US" sz="1600" dirty="0" smtClean="0"/>
              <a:t>=0 , v</a:t>
            </a:r>
            <a:r>
              <a:rPr lang="en-US" sz="1600" baseline="-25000" dirty="0" smtClean="0"/>
              <a:t>13</a:t>
            </a:r>
            <a:r>
              <a:rPr lang="en-US" sz="1600" dirty="0" smtClean="0"/>
              <a:t>=2 , v</a:t>
            </a:r>
            <a:r>
              <a:rPr lang="en-US" sz="1600" baseline="-25000" dirty="0" smtClean="0"/>
              <a:t>23</a:t>
            </a:r>
            <a:r>
              <a:rPr lang="en-US" sz="1600" dirty="0" smtClean="0"/>
              <a:t>=1</a:t>
            </a:r>
          </a:p>
          <a:p>
            <a:pPr algn="r" rtl="1"/>
            <a:r>
              <a:rPr lang="fa-IR" sz="2200" dirty="0" smtClean="0">
                <a:cs typeface="B Nazanin" pitchFamily="2" charset="-78"/>
              </a:rPr>
              <a:t>پس : 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593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643050"/>
            <a:ext cx="6505575" cy="2238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357694"/>
            <a:ext cx="3643338" cy="2062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34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4572008"/>
            <a:ext cx="2667000" cy="1776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7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1961</TotalTime>
  <Words>1235</Words>
  <Application>Microsoft Office PowerPoint</Application>
  <PresentationFormat>On-screen Show (4:3)</PresentationFormat>
  <Paragraphs>802</Paragraphs>
  <Slides>40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2" baseType="lpstr">
      <vt:lpstr>Office Theme</vt:lpstr>
      <vt:lpstr>Equation</vt:lpstr>
      <vt:lpstr>تمرین شماره 11 فصل دوم کتاب دکتربشیری</vt:lpstr>
      <vt:lpstr>تمرین شماره 11 فصل دوم کتاب دکتربشیری</vt:lpstr>
      <vt:lpstr>گامهای حل مسئله جایابی چند تسهیلاتی با درنظرگرفتن فاصله مربع اقلیدسی</vt:lpstr>
      <vt:lpstr>گامهای حل مسئله جایابی چند تسهیلاتی با درنظرگرفتن فاصله مربع اقلیدسی</vt:lpstr>
      <vt:lpstr>گامهای حل مسئله جایابی چند تسهیلاتی با درنظرگرفتن فاصله مربع اقلیدسی</vt:lpstr>
      <vt:lpstr>گامهای حل مسئله جایابی چند تسهیلاتی با درنظرگرفتن فاصله مربع اقلیدسی</vt:lpstr>
      <vt:lpstr>گام اول  </vt:lpstr>
      <vt:lpstr>گام دوم  </vt:lpstr>
      <vt:lpstr>گام سوم وچهارم </vt:lpstr>
      <vt:lpstr>گام سوم وچهارم </vt:lpstr>
      <vt:lpstr>گام پنجم  </vt:lpstr>
      <vt:lpstr>گام پنجم  </vt:lpstr>
      <vt:lpstr>گام پنجم  </vt:lpstr>
      <vt:lpstr>تمرین شماره 11 فصل دوم کتاب دکتربشیری</vt:lpstr>
      <vt:lpstr>تمرین شماره 11 فصل دوم کتاب دکتربشیری</vt:lpstr>
      <vt:lpstr>تمرین شماره 11 فصل دوم کتاب دکتربشیری</vt:lpstr>
      <vt:lpstr>تمرین شماره 11 فصل دوم کتاب دکتربشیری</vt:lpstr>
      <vt:lpstr>تبدیل به برنامه ریزی خطی </vt:lpstr>
      <vt:lpstr>مدل برنامه ریزی خطی </vt:lpstr>
      <vt:lpstr>مدل برنامه ریزی خطی </vt:lpstr>
      <vt:lpstr>حل مدل با نرم افزار</vt:lpstr>
      <vt:lpstr>حل مدل با نرم افزار</vt:lpstr>
      <vt:lpstr>حل مدل با نرم افزار</vt:lpstr>
      <vt:lpstr>جواب</vt:lpstr>
      <vt:lpstr>تمرین شماره 11 فصل دوم کتاب دکتربشیری</vt:lpstr>
      <vt:lpstr>روش حل با فاصله اقلیدسی</vt:lpstr>
      <vt:lpstr>روش حل با فاصله اقلیدسی</vt:lpstr>
      <vt:lpstr>روش حل با فاصله اقلیدسی</vt:lpstr>
      <vt:lpstr>روش حل با فاصله اقلیدسی</vt:lpstr>
      <vt:lpstr>حل با فاصله اقلیدسی</vt:lpstr>
      <vt:lpstr>حل با فاصله اقلیدسی</vt:lpstr>
      <vt:lpstr>تمرین شماره 11 فصل دوم کتاب دکتربشیری</vt:lpstr>
      <vt:lpstr>تمرین شماره 11 فصل دوم کتاب دکتربشیری</vt:lpstr>
      <vt:lpstr>تمرین شماره 11 فصل دوم کتاب دکتربشیری</vt:lpstr>
      <vt:lpstr>حل با فاصله اقلیدسی</vt:lpstr>
      <vt:lpstr>تمرین شماره 11 فصل دوم کتاب دکتربشیری</vt:lpstr>
      <vt:lpstr>تمرین شماره 11 فصل دوم کتاب دکتربشیری</vt:lpstr>
      <vt:lpstr>تمرین شماره 11 فصل دوم کتاب دکتربشیری</vt:lpstr>
      <vt:lpstr>تمرین شماره 11 فصل دوم کتاب دکتربشیری</vt:lpstr>
      <vt:lpstr>محاسبه حدود برای فاصله اقلیدسی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 PACKING</dc:title>
  <dc:creator>home</dc:creator>
  <cp:lastModifiedBy>saleh</cp:lastModifiedBy>
  <cp:revision>196</cp:revision>
  <dcterms:created xsi:type="dcterms:W3CDTF">2013-03-28T13:22:42Z</dcterms:created>
  <dcterms:modified xsi:type="dcterms:W3CDTF">2015-03-06T08:34:25Z</dcterms:modified>
</cp:coreProperties>
</file>