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313" r:id="rId2"/>
    <p:sldId id="286" r:id="rId3"/>
    <p:sldId id="314" r:id="rId4"/>
    <p:sldId id="287" r:id="rId5"/>
    <p:sldId id="315" r:id="rId6"/>
    <p:sldId id="316" r:id="rId7"/>
    <p:sldId id="317" r:id="rId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  <a:srgbClr val="BDBFB9"/>
    <a:srgbClr val="8FD1B5"/>
    <a:srgbClr val="99BACC"/>
    <a:srgbClr val="F8FAF4"/>
    <a:srgbClr val="F4F7F3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85" autoAdjust="0"/>
    <p:restoredTop sz="94660" autoAdjust="0"/>
  </p:normalViewPr>
  <p:slideViewPr>
    <p:cSldViewPr>
      <p:cViewPr varScale="1">
        <p:scale>
          <a:sx n="70" d="100"/>
          <a:sy n="70" d="100"/>
        </p:scale>
        <p:origin x="-13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99EBC3-B2A4-4D5E-98B3-27D0C866D8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A8EC44-15CC-4BD2-B108-57200852FA6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A6145-BC0E-44ED-8931-31D0184A7CD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445405-BD6A-4937-96E3-F79CCB3CF1D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F2E8-F17E-404D-B87A-7A4F77607A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CBC0A0-D376-4F81-AED1-451AC619B2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017CE4-3610-4E96-A997-4CFF0FD5DC5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FF86CF-DA97-4384-A5E7-0192CA2F50C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D5D21-5663-4142-8FE8-2DCEF983B94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F08D8E-909B-4A89-B7C2-29C2D1ADFD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6C77BEA-AE3A-4D96-9670-CAA03ACBA2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9F03BFED-6BBF-49C7-B1AC-EBE75D10016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1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r" defTabSz="914400" rtl="1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r" defTabSz="914400" rtl="1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r" defTabSz="914400" rtl="1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r" defTabSz="914400" rtl="1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r" defTabSz="914400" rtl="1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0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3.png"/><Relationship Id="rId4" Type="http://schemas.openxmlformats.org/officeDocument/2006/relationships/image" Target="../media/image12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14.wmf"/><Relationship Id="rId4" Type="http://schemas.openxmlformats.org/officeDocument/2006/relationships/oleObject" Target="../embeddings/oleObject5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sz="2800" dirty="0" smtClean="0">
                <a:cs typeface="B Nazanin" pitchFamily="2" charset="-78"/>
              </a:rPr>
              <a:t>تمرین شماره 1 فصل دوم کتاب دکتربشیری صفحه 84</a:t>
            </a:r>
            <a:endParaRPr lang="en-US" sz="2800" dirty="0">
              <a:cs typeface="B Nazanin" pitchFamily="2" charset="-78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1285852" y="1357298"/>
            <a:ext cx="692948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Calibri" pitchFamily="34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B Nazanin" pitchFamily="2" charset="-78"/>
            </a:endParaRPr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428596" y="1643050"/>
            <a:ext cx="8429684" cy="421653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فرض کنید چهاروسیله موجود درنقاطی به طول وعرض مندرج دربردارهای </a:t>
            </a:r>
            <a:r>
              <a:rPr kumimoji="0" lang="el-G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α</a:t>
            </a:r>
            <a:r>
              <a:rPr kumimoji="0" lang="fa-I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B Nazanin" pitchFamily="2" charset="-78"/>
              </a:rPr>
              <a:t> و</a:t>
            </a:r>
            <a:r>
              <a:rPr kumimoji="0" lang="el-G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β</a:t>
            </a:r>
            <a:r>
              <a:rPr kumimoji="0" lang="fa-I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مستقرهستند . می خواهیم دووسیله جدید را دراین ناحیه مستقرکنیم که این دووسیله دارای رابطه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v</a:t>
            </a:r>
            <a:r>
              <a:rPr kumimoji="0" lang="en-US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12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=8</a:t>
            </a:r>
            <a:r>
              <a:rPr kumimoji="0" lang="fa-I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با یکدیگرهستند . چنانچه ارتباط بین وسایل جدید وموجود بصورت ماتریس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</a:t>
            </a:r>
            <a:r>
              <a:rPr kumimoji="0" lang="fa-I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باشد .</a:t>
            </a:r>
          </a:p>
          <a:p>
            <a:pPr marL="0" marR="0" lvl="0" indent="0" algn="r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a-I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محل بهینه تسهیلات جدید با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r>
              <a:rPr kumimoji="0" lang="fa-IR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فواصل مجذور اقلیدسی</a:t>
            </a:r>
            <a:r>
              <a:rPr kumimoji="0" lang="fa-IR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کدام است ؟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B Nazanin" pitchFamily="2" charset="-78"/>
              </a:rPr>
              <a:t> </a:t>
            </a:r>
            <a:endParaRPr kumimoji="0" lang="fa-IR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fa-IR" sz="1600" dirty="0" smtClean="0"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a-IR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B Nazanin" pitchFamily="2" charset="-78"/>
            </a:endParaRPr>
          </a:p>
          <a:p>
            <a:pPr marL="0" marR="0" lvl="0" indent="0" algn="r" defTabSz="914400" rtl="1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4000504"/>
            <a:ext cx="23907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571876"/>
            <a:ext cx="31813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2800" dirty="0" smtClean="0">
                <a:cs typeface="B Nazanin" pitchFamily="2" charset="-78"/>
              </a:rPr>
              <a:t>تمرین شماره 1 فصل دوم کتاب دکتربشیری صفحه 84</a:t>
            </a:r>
            <a:r>
              <a:rPr lang="fa-IR" sz="4400" dirty="0" smtClean="0">
                <a:cs typeface="B Nazanin" pitchFamily="2" charset="-78"/>
              </a:rPr>
              <a:t>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571472" y="1500174"/>
            <a:ext cx="8215370" cy="4687901"/>
          </a:xfrm>
        </p:spPr>
        <p:txBody>
          <a:bodyPr>
            <a:normAutofit fontScale="70000" lnSpcReduction="20000"/>
          </a:bodyPr>
          <a:lstStyle/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ماتریس وزنی : </a:t>
            </a:r>
            <a:r>
              <a:rPr lang="en-US" sz="2000" dirty="0" smtClean="0">
                <a:cs typeface="B Lotus" pitchFamily="2" charset="-78"/>
              </a:rPr>
              <a:t>w</a:t>
            </a:r>
            <a:r>
              <a:rPr lang="fa-IR" sz="2000" dirty="0" smtClean="0">
                <a:cs typeface="B Lotus" pitchFamily="2" charset="-78"/>
              </a:rPr>
              <a:t> </a:t>
            </a:r>
          </a:p>
          <a:p>
            <a:pPr marL="137160" indent="0" algn="justLow" rtl="1">
              <a:buNone/>
            </a:pPr>
            <a:r>
              <a:rPr lang="en-US" sz="2000" dirty="0" smtClean="0">
                <a:cs typeface="B Lotus" pitchFamily="2" charset="-78"/>
              </a:rPr>
              <a:t>m</a:t>
            </a:r>
            <a:r>
              <a:rPr lang="fa-IR" sz="2000" dirty="0" smtClean="0">
                <a:cs typeface="B Lotus" pitchFamily="2" charset="-78"/>
              </a:rPr>
              <a:t> </a:t>
            </a:r>
            <a:r>
              <a:rPr lang="en-US" sz="2000" dirty="0" smtClean="0">
                <a:cs typeface="B Lotus" pitchFamily="2" charset="-78"/>
              </a:rPr>
              <a:t>   </a:t>
            </a:r>
            <a:r>
              <a:rPr lang="fa-IR" sz="2000" dirty="0" smtClean="0">
                <a:cs typeface="B Lotus" pitchFamily="2" charset="-78"/>
              </a:rPr>
              <a:t>: تعداد تسهیلات موجود</a:t>
            </a:r>
          </a:p>
          <a:p>
            <a:pPr marL="137160" indent="0" algn="justLow" rtl="1">
              <a:buNone/>
            </a:pPr>
            <a:r>
              <a:rPr lang="en-US" sz="2000" dirty="0" smtClean="0">
                <a:cs typeface="B Lotus" pitchFamily="2" charset="-78"/>
              </a:rPr>
              <a:t>n</a:t>
            </a:r>
            <a:r>
              <a:rPr lang="fa-IR" sz="2000" dirty="0" smtClean="0">
                <a:cs typeface="B Lotus" pitchFamily="2" charset="-78"/>
              </a:rPr>
              <a:t> </a:t>
            </a:r>
            <a:r>
              <a:rPr lang="en-US" sz="2000" dirty="0" smtClean="0">
                <a:cs typeface="B Lotus" pitchFamily="2" charset="-78"/>
              </a:rPr>
              <a:t>   </a:t>
            </a:r>
            <a:r>
              <a:rPr lang="fa-IR" sz="2000" dirty="0" smtClean="0">
                <a:cs typeface="B Lotus" pitchFamily="2" charset="-78"/>
              </a:rPr>
              <a:t>: تعداد تسهیلات جدید</a:t>
            </a:r>
            <a:r>
              <a:rPr lang="en-US" sz="2000" dirty="0" smtClean="0">
                <a:cs typeface="B Lotus" pitchFamily="2" charset="-78"/>
              </a:rPr>
              <a:t>   </a:t>
            </a:r>
            <a:r>
              <a:rPr lang="fa-IR" sz="2000" dirty="0" smtClean="0">
                <a:cs typeface="B Lotus" pitchFamily="2" charset="-78"/>
              </a:rPr>
              <a:t> </a:t>
            </a:r>
          </a:p>
          <a:p>
            <a:pPr marL="137160" indent="0" algn="justLow" rtl="1">
              <a:buNone/>
            </a:pPr>
            <a:r>
              <a:rPr lang="en-US" sz="2000" dirty="0" smtClean="0"/>
              <a:t>:   </a:t>
            </a:r>
            <a:r>
              <a:rPr lang="fa-IR" sz="1800" dirty="0" smtClean="0">
                <a:cs typeface="B Nazanin" pitchFamily="2" charset="-78"/>
              </a:rPr>
              <a:t>بردارستونی مولفه </a:t>
            </a:r>
          </a:p>
          <a:p>
            <a:pPr marL="137160" indent="0" algn="justLow" rtl="1">
              <a:buNone/>
            </a:pPr>
            <a:r>
              <a:rPr lang="fa-IR" sz="1800" dirty="0" smtClean="0">
                <a:cs typeface="B Nazanin" pitchFamily="2" charset="-78"/>
              </a:rPr>
              <a:t> های اول تسهیلات موجود یعنی طول نقاط</a:t>
            </a:r>
            <a:endParaRPr lang="en-US" sz="1800" dirty="0" smtClean="0">
              <a:cs typeface="B Nazanin" pitchFamily="2" charset="-78"/>
            </a:endParaRPr>
          </a:p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  </a:t>
            </a:r>
          </a:p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  :   : بردارستونی مولفه های دوم ( عرض )</a:t>
            </a:r>
          </a:p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تسهیلات موجود</a:t>
            </a: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r>
              <a:rPr lang="fa-IR" sz="2000" dirty="0" smtClean="0">
                <a:cs typeface="B Lotus" pitchFamily="2" charset="-78"/>
              </a:rPr>
              <a:t>نحوه محاسبه مختصات تسهیلات جدید : </a:t>
            </a: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  <a:p>
            <a:pPr marL="137160" indent="0" algn="justLow" rtl="1">
              <a:buNone/>
            </a:pPr>
            <a:endParaRPr lang="fa-IR" sz="2000" dirty="0" smtClean="0">
              <a:cs typeface="B Lotus" pitchFamily="2" charset="-78"/>
            </a:endParaRPr>
          </a:p>
        </p:txBody>
      </p:sp>
      <p:graphicFrame>
        <p:nvGraphicFramePr>
          <p:cNvPr id="40961" name="Object 1"/>
          <p:cNvGraphicFramePr>
            <a:graphicFrameLocks noChangeAspect="1"/>
          </p:cNvGraphicFramePr>
          <p:nvPr/>
        </p:nvGraphicFramePr>
        <p:xfrm>
          <a:off x="1000100" y="4429132"/>
          <a:ext cx="5381625" cy="1819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63" name="Equation" r:id="rId3" imgW="4165560" imgH="1041120" progId="Equation.3">
                  <p:embed/>
                </p:oleObj>
              </mc:Choice>
              <mc:Fallback>
                <p:oleObj name="Equation" r:id="rId3" imgW="4165560" imgH="1041120" progId="Equation.3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0100" y="4429132"/>
                        <a:ext cx="5381625" cy="1819275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E8637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FFF39D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2910" y="1571612"/>
            <a:ext cx="3971925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286776" y="2643182"/>
            <a:ext cx="3143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286776" y="3571876"/>
            <a:ext cx="323850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sz="2000" dirty="0" smtClean="0">
                <a:cs typeface="B Nazanin" pitchFamily="2" charset="-78"/>
              </a:rPr>
              <a:t>گامهای حل مسئله جایابی چند تسهیلاتی با درنظرگرفتن فاصله مربع اقلیدسی</a:t>
            </a:r>
            <a:endParaRPr lang="en-US" sz="2000" dirty="0">
              <a:cs typeface="B Nazanin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6288" y="1071546"/>
            <a:ext cx="7758112" cy="5429288"/>
          </a:xfrm>
        </p:spPr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اول : ماتریسهای  </a:t>
            </a:r>
            <a:r>
              <a:rPr lang="el-GR" sz="2200" dirty="0" smtClean="0">
                <a:cs typeface="B Nazanin" pitchFamily="2" charset="-78"/>
              </a:rPr>
              <a:t>β</a:t>
            </a:r>
            <a:r>
              <a:rPr lang="fa-IR" sz="2200" dirty="0" smtClean="0">
                <a:cs typeface="B Nazanin" pitchFamily="2" charset="-78"/>
              </a:rPr>
              <a:t> ( بتا ) و </a:t>
            </a:r>
            <a:r>
              <a:rPr lang="el-GR" sz="2200" dirty="0" smtClean="0">
                <a:cs typeface="B Nazanin" pitchFamily="2" charset="-78"/>
              </a:rPr>
              <a:t>α</a:t>
            </a:r>
            <a:r>
              <a:rPr lang="fa-IR" sz="2200" dirty="0" smtClean="0">
                <a:cs typeface="B Nazanin" pitchFamily="2" charset="-78"/>
              </a:rPr>
              <a:t> ( آلفا )و </a:t>
            </a:r>
            <a:r>
              <a:rPr lang="en-US" sz="2200" dirty="0" smtClean="0">
                <a:cs typeface="B Nazanin" pitchFamily="2" charset="-78"/>
              </a:rPr>
              <a:t>w</a:t>
            </a:r>
            <a:r>
              <a:rPr lang="fa-IR" sz="2200" dirty="0" smtClean="0">
                <a:cs typeface="B Nazanin" pitchFamily="2" charset="-78"/>
              </a:rPr>
              <a:t> را بنویسید</a:t>
            </a:r>
          </a:p>
          <a:p>
            <a:pPr algn="r" rtl="1"/>
            <a:r>
              <a:rPr lang="fa-IR" sz="2200" dirty="0" smtClean="0">
                <a:cs typeface="B Nazanin" pitchFamily="2" charset="-78"/>
              </a:rPr>
              <a:t>گام دوم :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را مطابق فرمول محاسبه نمائید .</a:t>
            </a: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endParaRPr lang="fa-IR" sz="2400" dirty="0" smtClean="0">
              <a:cs typeface="B Nazanin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گام سوم :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را مطابق فرمول بنویسید .</a:t>
            </a:r>
          </a:p>
          <a:p>
            <a:pPr algn="r" rtl="1"/>
            <a:r>
              <a:rPr lang="fa-IR" sz="2200" dirty="0" smtClean="0">
                <a:cs typeface="B Nazanin" pitchFamily="2" charset="-78"/>
              </a:rPr>
              <a:t>گام چهارم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 را محاسبه نمائید .</a:t>
            </a:r>
          </a:p>
          <a:p>
            <a:pPr algn="r" rtl="1"/>
            <a:r>
              <a:rPr lang="fa-IR" sz="2200" dirty="0" smtClean="0">
                <a:cs typeface="B Nazanin" pitchFamily="2" charset="-78"/>
              </a:rPr>
              <a:t>گام پنجم : ازحاصلضرب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</a:t>
            </a:r>
            <a:r>
              <a:rPr lang="en-US" sz="2200" dirty="0" smtClean="0">
                <a:cs typeface="B Nazanin" pitchFamily="2" charset="-78"/>
              </a:rPr>
              <a:t>) </a:t>
            </a:r>
            <a:r>
              <a:rPr lang="fa-IR" sz="2200" dirty="0" smtClean="0">
                <a:cs typeface="B Nazanin" pitchFamily="2" charset="-78"/>
              </a:rPr>
              <a:t>گام دوم ) به ترتیب ماتریس مولفه های طول و عرض مکانهای بهینه تسهیلات جدید بدست می آید .</a:t>
            </a:r>
          </a:p>
          <a:p>
            <a:pPr algn="r" rtl="1"/>
            <a:endParaRPr lang="en-US" sz="2400" dirty="0">
              <a:cs typeface="B Nazanin" pitchFamily="2" charset="-78"/>
            </a:endParaRPr>
          </a:p>
        </p:txBody>
      </p:sp>
      <p:pic>
        <p:nvPicPr>
          <p:cNvPr id="573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2071678"/>
            <a:ext cx="4643470" cy="19288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اول 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214422"/>
            <a:ext cx="8429684" cy="504509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lvl="1" algn="r" rtl="1">
              <a:lnSpc>
                <a:spcPct val="80000"/>
              </a:lnSpc>
            </a:pPr>
            <a:r>
              <a:rPr lang="fa-IR" sz="2000" dirty="0" smtClean="0">
                <a:latin typeface="ae_AlManzomah" pitchFamily="18" charset="-78"/>
                <a:cs typeface="B Nazanin" pitchFamily="2" charset="-78"/>
              </a:rPr>
              <a:t>نوشتن ماتریسهای </a:t>
            </a:r>
            <a:r>
              <a:rPr lang="en-US" sz="2000" dirty="0" smtClean="0">
                <a:latin typeface="Verdana"/>
                <a:ea typeface="Verdana"/>
                <a:cs typeface="Verdana"/>
              </a:rPr>
              <a:t>β </a:t>
            </a:r>
            <a:r>
              <a:rPr lang="fa-IR" sz="2000" dirty="0" smtClean="0">
                <a:latin typeface="Verdana"/>
                <a:ea typeface="Verdana"/>
                <a:cs typeface="Verdana"/>
              </a:rPr>
              <a:t> و </a:t>
            </a:r>
            <a:r>
              <a:rPr lang="el-GR" sz="2000" dirty="0" smtClean="0">
                <a:latin typeface="Verdana"/>
                <a:ea typeface="Verdana"/>
                <a:cs typeface="Verdana"/>
              </a:rPr>
              <a:t>α</a:t>
            </a:r>
            <a:r>
              <a:rPr lang="fa-IR" sz="2000" dirty="0" smtClean="0">
                <a:latin typeface="Verdana"/>
                <a:ea typeface="Verdana"/>
                <a:cs typeface="Verdana"/>
              </a:rPr>
              <a:t> و </a:t>
            </a:r>
            <a:r>
              <a:rPr lang="en-US" sz="2000" dirty="0" smtClean="0">
                <a:latin typeface="Verdana"/>
                <a:ea typeface="Verdana"/>
                <a:cs typeface="Verdana"/>
              </a:rPr>
              <a:t>w</a:t>
            </a:r>
            <a:endParaRPr lang="en-US" sz="2000" dirty="0">
              <a:latin typeface="ae_AlManzomah" pitchFamily="18" charset="-78"/>
              <a:cs typeface="B Nazanin" pitchFamily="2" charset="-78"/>
            </a:endParaRPr>
          </a:p>
        </p:txBody>
      </p:sp>
      <p:pic>
        <p:nvPicPr>
          <p:cNvPr id="3993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071678"/>
            <a:ext cx="31623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دوم 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214422"/>
            <a:ext cx="8429684" cy="5045091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دوم :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را مطابق فرمول محاسبه نمائید .</a:t>
            </a:r>
          </a:p>
        </p:txBody>
      </p:sp>
      <p:graphicFrame>
        <p:nvGraphicFramePr>
          <p:cNvPr id="58370" name="Object 2"/>
          <p:cNvGraphicFramePr>
            <a:graphicFrameLocks noChangeAspect="1"/>
          </p:cNvGraphicFramePr>
          <p:nvPr/>
        </p:nvGraphicFramePr>
        <p:xfrm>
          <a:off x="785786" y="1928802"/>
          <a:ext cx="6586564" cy="1857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4" name="Equation" r:id="rId3" imgW="4368600" imgH="2743200" progId="Equation.3">
                  <p:embed/>
                </p:oleObj>
              </mc:Choice>
              <mc:Fallback>
                <p:oleObj name="Equation" r:id="rId3" imgW="4368600" imgH="27432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6" y="1928802"/>
                        <a:ext cx="6586564" cy="1857388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E8637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FFF39D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8371" name="Object 3"/>
          <p:cNvGraphicFramePr>
            <a:graphicFrameLocks noChangeAspect="1"/>
          </p:cNvGraphicFramePr>
          <p:nvPr/>
        </p:nvGraphicFramePr>
        <p:xfrm>
          <a:off x="785786" y="4143380"/>
          <a:ext cx="6081738" cy="1928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375" name="Equation" r:id="rId5" imgW="4190760" imgH="2743200" progId="Equation.3">
                  <p:embed/>
                </p:oleObj>
              </mc:Choice>
              <mc:Fallback>
                <p:oleObj name="Equation" r:id="rId5" imgW="4190760" imgH="27432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5786" y="4143380"/>
                        <a:ext cx="6081738" cy="1928826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E8637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FFF39D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8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سوم وچهارم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142984"/>
            <a:ext cx="8429684" cy="535785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سوم :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را مطابق فرمول بنویسید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گام چهارم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 را محاسبه نمائید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</p:txBody>
      </p:sp>
      <p:graphicFrame>
        <p:nvGraphicFramePr>
          <p:cNvPr id="59394" name="Object 2"/>
          <p:cNvGraphicFramePr>
            <a:graphicFrameLocks noChangeAspect="1"/>
          </p:cNvGraphicFramePr>
          <p:nvPr/>
        </p:nvGraphicFramePr>
        <p:xfrm>
          <a:off x="642910" y="1714488"/>
          <a:ext cx="6349997" cy="214314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9396" name="Equation" r:id="rId3" imgW="4495680" imgH="1498320" progId="Equation.3">
                  <p:embed/>
                </p:oleObj>
              </mc:Choice>
              <mc:Fallback>
                <p:oleObj name="Equation" r:id="rId3" imgW="4495680" imgH="149832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0" y="1714488"/>
                        <a:ext cx="6349997" cy="2143141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E8637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FFF39D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9395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4286256"/>
            <a:ext cx="364333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0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9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901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9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a-IR" sz="4400" dirty="0" smtClean="0">
                <a:cs typeface="B Nazanin" pitchFamily="2" charset="-78"/>
              </a:rPr>
              <a:t>گام پنجم  </a:t>
            </a:r>
            <a:endParaRPr lang="en-US" sz="4400" dirty="0">
              <a:cs typeface="B Nazanin" pitchFamily="2" charset="-78"/>
            </a:endParaRPr>
          </a:p>
        </p:txBody>
      </p:sp>
      <p:sp>
        <p:nvSpPr>
          <p:cNvPr id="90115" name="Rectangle 3"/>
          <p:cNvSpPr>
            <a:spLocks noGrp="1" noChangeArrowheads="1"/>
          </p:cNvSpPr>
          <p:nvPr>
            <p:ph idx="1"/>
          </p:nvPr>
        </p:nvSpPr>
        <p:spPr>
          <a:xfrm>
            <a:off x="357158" y="1214422"/>
            <a:ext cx="8429684" cy="528641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r" rtl="1"/>
            <a:r>
              <a:rPr lang="fa-IR" sz="2200" dirty="0" smtClean="0">
                <a:cs typeface="B Nazanin" pitchFamily="2" charset="-78"/>
              </a:rPr>
              <a:t>گام پنجم : ازحاصلضرب وارون ماتریس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ماتریسهای </a:t>
            </a:r>
            <a:r>
              <a:rPr lang="en-US" sz="2200" dirty="0" smtClean="0">
                <a:cs typeface="B Nazanin" pitchFamily="2" charset="-78"/>
              </a:rPr>
              <a:t>a</a:t>
            </a:r>
            <a:r>
              <a:rPr lang="fa-IR" sz="2200" dirty="0" smtClean="0">
                <a:cs typeface="B Nazanin" pitchFamily="2" charset="-78"/>
              </a:rPr>
              <a:t> و </a:t>
            </a:r>
            <a:r>
              <a:rPr lang="en-US" sz="2200" dirty="0" smtClean="0">
                <a:cs typeface="B Nazanin" pitchFamily="2" charset="-78"/>
              </a:rPr>
              <a:t>b</a:t>
            </a:r>
            <a:r>
              <a:rPr lang="fa-IR" sz="2200" dirty="0" smtClean="0">
                <a:cs typeface="B Nazanin" pitchFamily="2" charset="-78"/>
              </a:rPr>
              <a:t> </a:t>
            </a:r>
            <a:r>
              <a:rPr lang="en-US" sz="2200" dirty="0" smtClean="0">
                <a:cs typeface="B Nazanin" pitchFamily="2" charset="-78"/>
              </a:rPr>
              <a:t>) </a:t>
            </a:r>
            <a:r>
              <a:rPr lang="fa-IR" sz="2200" dirty="0" smtClean="0">
                <a:cs typeface="B Nazanin" pitchFamily="2" charset="-78"/>
              </a:rPr>
              <a:t>گام دوم ) به ترتیب ماتریس مولفه های طول و عرض مکانهای بهینه تسهیلات جدید بدست می آید .</a:t>
            </a: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r>
              <a:rPr lang="fa-IR" sz="2200" dirty="0" smtClean="0">
                <a:cs typeface="B Nazanin" pitchFamily="2" charset="-78"/>
              </a:rPr>
              <a:t>  </a:t>
            </a:r>
            <a:r>
              <a:rPr lang="en-US" sz="1600" dirty="0" smtClean="0">
                <a:cs typeface="B Nazanin" pitchFamily="2" charset="-78"/>
              </a:rPr>
              <a:t>X*</a:t>
            </a:r>
            <a:r>
              <a:rPr lang="en-US" sz="1600" baseline="-25000" dirty="0" smtClean="0">
                <a:cs typeface="B Nazanin" pitchFamily="2" charset="-78"/>
              </a:rPr>
              <a:t>1</a:t>
            </a:r>
            <a:r>
              <a:rPr lang="en-US" sz="1600" dirty="0" smtClean="0">
                <a:cs typeface="B Nazanin" pitchFamily="2" charset="-78"/>
              </a:rPr>
              <a:t>=(x</a:t>
            </a:r>
            <a:r>
              <a:rPr lang="en-US" sz="1600" baseline="-25000" dirty="0" smtClean="0">
                <a:cs typeface="B Nazanin" pitchFamily="2" charset="-78"/>
              </a:rPr>
              <a:t>1</a:t>
            </a:r>
            <a:r>
              <a:rPr lang="en-US" sz="1600" dirty="0" smtClean="0">
                <a:cs typeface="B Nazanin" pitchFamily="2" charset="-78"/>
              </a:rPr>
              <a:t>,y</a:t>
            </a:r>
            <a:r>
              <a:rPr lang="en-US" sz="1600" baseline="-25000" dirty="0" smtClean="0">
                <a:cs typeface="B Nazanin" pitchFamily="2" charset="-78"/>
              </a:rPr>
              <a:t>1</a:t>
            </a:r>
            <a:r>
              <a:rPr lang="en-US" sz="1600" dirty="0" smtClean="0">
                <a:cs typeface="B Nazanin" pitchFamily="2" charset="-78"/>
              </a:rPr>
              <a:t>) = ( 2.25 , 1.75 )</a:t>
            </a:r>
            <a:r>
              <a:rPr lang="fa-IR" sz="1600" dirty="0" smtClean="0">
                <a:cs typeface="B Nazanin" pitchFamily="2" charset="-78"/>
              </a:rPr>
              <a:t> : مختصات تسهیل جدید</a:t>
            </a:r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r>
              <a:rPr lang="fa-IR" sz="1600" dirty="0" smtClean="0">
                <a:cs typeface="B Nazanin" pitchFamily="2" charset="-78"/>
              </a:rPr>
              <a:t>وبصورت مشابه : </a:t>
            </a:r>
            <a:r>
              <a:rPr lang="en-US" sz="1600" dirty="0" smtClean="0"/>
              <a:t>X*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=(x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,y</a:t>
            </a:r>
            <a:r>
              <a:rPr lang="en-US" sz="1600" baseline="-25000" dirty="0" smtClean="0"/>
              <a:t>2</a:t>
            </a:r>
            <a:r>
              <a:rPr lang="en-US" sz="1600" dirty="0" smtClean="0"/>
              <a:t>) = ( 2.75 , 1.75 )</a:t>
            </a:r>
          </a:p>
          <a:p>
            <a:pPr algn="r" rtl="1"/>
            <a:endParaRPr lang="en-US" sz="16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  <a:p>
            <a:pPr algn="r" rtl="1"/>
            <a:endParaRPr lang="fa-IR" sz="2200" dirty="0" smtClean="0">
              <a:cs typeface="B Nazanin" pitchFamily="2" charset="-78"/>
            </a:endParaRPr>
          </a:p>
        </p:txBody>
      </p:sp>
      <p:pic>
        <p:nvPicPr>
          <p:cNvPr id="5" name="Picture 4" descr="88.PNG"/>
          <p:cNvPicPr/>
          <p:nvPr/>
        </p:nvPicPr>
        <p:blipFill>
          <a:blip r:embed="rId3"/>
          <a:stretch>
            <a:fillRect/>
          </a:stretch>
        </p:blipFill>
        <p:spPr>
          <a:xfrm>
            <a:off x="1214414" y="2285992"/>
            <a:ext cx="1724660" cy="115316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aphicFrame>
        <p:nvGraphicFramePr>
          <p:cNvPr id="60418" name="Object 2"/>
          <p:cNvGraphicFramePr>
            <a:graphicFrameLocks noChangeAspect="1"/>
          </p:cNvGraphicFramePr>
          <p:nvPr/>
        </p:nvGraphicFramePr>
        <p:xfrm>
          <a:off x="642910" y="3786190"/>
          <a:ext cx="5597525" cy="163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420" name="Equation" r:id="rId4" imgW="2831760" imgH="939600" progId="Equation.3">
                  <p:embed/>
                </p:oleObj>
              </mc:Choice>
              <mc:Fallback>
                <p:oleObj name="Equation" r:id="rId4" imgW="2831760" imgH="93960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42910" y="3786190"/>
                        <a:ext cx="5597525" cy="1638300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E8637"/>
                            </a:solid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FFF39D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Curved Connector 10"/>
          <p:cNvCxnSpPr/>
          <p:nvPr/>
        </p:nvCxnSpPr>
        <p:spPr>
          <a:xfrm rot="5400000" flipH="1" flipV="1">
            <a:off x="5929322" y="2857496"/>
            <a:ext cx="1214446" cy="928694"/>
          </a:xfrm>
          <a:prstGeom prst="curvedConnector3">
            <a:avLst>
              <a:gd name="adj1" fmla="val 50000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urved Connector 17"/>
          <p:cNvCxnSpPr/>
          <p:nvPr/>
        </p:nvCxnSpPr>
        <p:spPr>
          <a:xfrm rot="5400000" flipH="1" flipV="1">
            <a:off x="5893603" y="2821777"/>
            <a:ext cx="2071702" cy="2000264"/>
          </a:xfrm>
          <a:prstGeom prst="curvedConnector3">
            <a:avLst>
              <a:gd name="adj1" fmla="val 14795"/>
            </a:avLst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887</TotalTime>
  <Words>317</Words>
  <Application>Microsoft Office PowerPoint</Application>
  <PresentationFormat>On-screen Show (4:3)</PresentationFormat>
  <Paragraphs>90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9" baseType="lpstr">
      <vt:lpstr>Adjacency</vt:lpstr>
      <vt:lpstr>Equation</vt:lpstr>
      <vt:lpstr>تمرین شماره 1 فصل دوم کتاب دکتربشیری صفحه 84</vt:lpstr>
      <vt:lpstr>تمرین شماره 1 فصل دوم کتاب دکتربشیری صفحه 84 </vt:lpstr>
      <vt:lpstr>گامهای حل مسئله جایابی چند تسهیلاتی با درنظرگرفتن فاصله مربع اقلیدسی</vt:lpstr>
      <vt:lpstr>گام اول  </vt:lpstr>
      <vt:lpstr>گام دوم  </vt:lpstr>
      <vt:lpstr>گام سوم وچهارم </vt:lpstr>
      <vt:lpstr>گام پنجم 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BIN PACKING</dc:title>
  <dc:creator>home</dc:creator>
  <cp:lastModifiedBy>saleh</cp:lastModifiedBy>
  <cp:revision>102</cp:revision>
  <dcterms:created xsi:type="dcterms:W3CDTF">2013-03-28T13:22:42Z</dcterms:created>
  <dcterms:modified xsi:type="dcterms:W3CDTF">2015-03-06T08:31:14Z</dcterms:modified>
</cp:coreProperties>
</file>