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26"/>
  </p:notesMasterIdLst>
  <p:sldIdLst>
    <p:sldId id="259" r:id="rId2"/>
    <p:sldId id="268" r:id="rId3"/>
    <p:sldId id="261" r:id="rId4"/>
    <p:sldId id="262" r:id="rId5"/>
    <p:sldId id="312" r:id="rId6"/>
    <p:sldId id="313" r:id="rId7"/>
    <p:sldId id="308" r:id="rId8"/>
    <p:sldId id="310" r:id="rId9"/>
    <p:sldId id="271" r:id="rId10"/>
    <p:sldId id="272" r:id="rId11"/>
    <p:sldId id="275" r:id="rId12"/>
    <p:sldId id="276" r:id="rId13"/>
    <p:sldId id="314" r:id="rId14"/>
    <p:sldId id="277" r:id="rId15"/>
    <p:sldId id="278" r:id="rId16"/>
    <p:sldId id="279" r:id="rId17"/>
    <p:sldId id="280" r:id="rId18"/>
    <p:sldId id="299" r:id="rId19"/>
    <p:sldId id="300" r:id="rId20"/>
    <p:sldId id="301" r:id="rId21"/>
    <p:sldId id="302" r:id="rId22"/>
    <p:sldId id="303" r:id="rId23"/>
    <p:sldId id="304" r:id="rId24"/>
    <p:sldId id="305" r:id="rId2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2" d="100"/>
          <a:sy n="82" d="100"/>
        </p:scale>
        <p:origin x="-1445" y="-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2F35C15-3CB8-4241-AFFE-D2EC80D38CE0}" type="datetimeFigureOut">
              <a:rPr lang="fa-IR" smtClean="0"/>
              <a:pPr/>
              <a:t>20/09/1438</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1D133EA-46A8-4793-BC7D-CFFBDD90BA59}" type="slidenum">
              <a:rPr lang="fa-IR" smtClean="0"/>
              <a:pPr/>
              <a:t>‹#›</a:t>
            </a:fld>
            <a:endParaRPr lang="fa-IR"/>
          </a:p>
        </p:txBody>
      </p:sp>
    </p:spTree>
    <p:extLst>
      <p:ext uri="{BB962C8B-B14F-4D97-AF65-F5344CB8AC3E}">
        <p14:creationId xmlns:p14="http://schemas.microsoft.com/office/powerpoint/2010/main" val="250767931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D1D133EA-46A8-4793-BC7D-CFFBDD90BA59}" type="slidenum">
              <a:rPr lang="fa-IR" smtClean="0"/>
              <a:pPr/>
              <a:t>5</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BB1EEDB-D85F-4228-B2C6-D7BE3BF26CE1}" type="datetime8">
              <a:rPr lang="fa-IR" smtClean="0"/>
              <a:t>14 ژوئن 17</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www.Prozhe.com</a:t>
            </a:r>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EB91978-4727-472E-86D8-5D26AEC55F96}"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8DDE29-3843-4E56-8732-319D82F25A01}" type="datetime8">
              <a:rPr lang="fa-IR" smtClean="0"/>
              <a:t>14 ژوئن 17</a:t>
            </a:fld>
            <a:endParaRPr lang="fa-IR"/>
          </a:p>
        </p:txBody>
      </p:sp>
      <p:sp>
        <p:nvSpPr>
          <p:cNvPr id="5" name="Footer Placeholder 4"/>
          <p:cNvSpPr>
            <a:spLocks noGrp="1"/>
          </p:cNvSpPr>
          <p:nvPr>
            <p:ph type="ftr" sz="quarter" idx="11"/>
          </p:nvPr>
        </p:nvSpPr>
        <p:spPr/>
        <p:txBody>
          <a:bodyPr/>
          <a:lstStyle/>
          <a:p>
            <a:r>
              <a:rPr lang="en-US" smtClean="0"/>
              <a:t>www.Prozhe.com</a:t>
            </a:r>
            <a:endParaRPr lang="fa-IR"/>
          </a:p>
        </p:txBody>
      </p:sp>
      <p:sp>
        <p:nvSpPr>
          <p:cNvPr id="6" name="Slide Number Placeholder 5"/>
          <p:cNvSpPr>
            <a:spLocks noGrp="1"/>
          </p:cNvSpPr>
          <p:nvPr>
            <p:ph type="sldNum" sz="quarter" idx="12"/>
          </p:nvPr>
        </p:nvSpPr>
        <p:spPr/>
        <p:txBody>
          <a:bodyPr/>
          <a:lstStyle/>
          <a:p>
            <a:fld id="{1EB91978-4727-472E-86D8-5D26AEC55F96}"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F2F6FF-CA54-43CB-BCE2-22E52FA0EE1D}" type="datetime8">
              <a:rPr lang="fa-IR" smtClean="0"/>
              <a:t>14 ژوئن 17</a:t>
            </a:fld>
            <a:endParaRPr lang="fa-IR"/>
          </a:p>
        </p:txBody>
      </p:sp>
      <p:sp>
        <p:nvSpPr>
          <p:cNvPr id="5" name="Footer Placeholder 4"/>
          <p:cNvSpPr>
            <a:spLocks noGrp="1"/>
          </p:cNvSpPr>
          <p:nvPr>
            <p:ph type="ftr" sz="quarter" idx="11"/>
          </p:nvPr>
        </p:nvSpPr>
        <p:spPr/>
        <p:txBody>
          <a:bodyPr/>
          <a:lstStyle/>
          <a:p>
            <a:r>
              <a:rPr lang="en-US" smtClean="0"/>
              <a:t>www.Prozhe.com</a:t>
            </a:r>
            <a:endParaRPr lang="fa-IR"/>
          </a:p>
        </p:txBody>
      </p:sp>
      <p:sp>
        <p:nvSpPr>
          <p:cNvPr id="6" name="Slide Number Placeholder 5"/>
          <p:cNvSpPr>
            <a:spLocks noGrp="1"/>
          </p:cNvSpPr>
          <p:nvPr>
            <p:ph type="sldNum" sz="quarter" idx="12"/>
          </p:nvPr>
        </p:nvSpPr>
        <p:spPr/>
        <p:txBody>
          <a:bodyPr/>
          <a:lstStyle/>
          <a:p>
            <a:fld id="{1EB91978-4727-472E-86D8-5D26AEC55F96}"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4F9A70-EE7E-4F30-8F5F-FA64F59B7F85}" type="datetime8">
              <a:rPr lang="fa-IR" smtClean="0"/>
              <a:t>14 ژوئن 17</a:t>
            </a:fld>
            <a:endParaRPr lang="fa-IR"/>
          </a:p>
        </p:txBody>
      </p:sp>
      <p:sp>
        <p:nvSpPr>
          <p:cNvPr id="5" name="Footer Placeholder 4"/>
          <p:cNvSpPr>
            <a:spLocks noGrp="1"/>
          </p:cNvSpPr>
          <p:nvPr>
            <p:ph type="ftr" sz="quarter" idx="11"/>
          </p:nvPr>
        </p:nvSpPr>
        <p:spPr/>
        <p:txBody>
          <a:bodyPr/>
          <a:lstStyle/>
          <a:p>
            <a:r>
              <a:rPr lang="en-US" smtClean="0"/>
              <a:t>www.Prozhe.com</a:t>
            </a:r>
            <a:endParaRPr lang="fa-IR"/>
          </a:p>
        </p:txBody>
      </p:sp>
      <p:sp>
        <p:nvSpPr>
          <p:cNvPr id="6" name="Slide Number Placeholder 5"/>
          <p:cNvSpPr>
            <a:spLocks noGrp="1"/>
          </p:cNvSpPr>
          <p:nvPr>
            <p:ph type="sldNum" sz="quarter" idx="12"/>
          </p:nvPr>
        </p:nvSpPr>
        <p:spPr/>
        <p:txBody>
          <a:bodyPr/>
          <a:lstStyle/>
          <a:p>
            <a:fld id="{1EB91978-4727-472E-86D8-5D26AEC55F96}" type="slidenum">
              <a:rPr lang="fa-IR" smtClean="0"/>
              <a:pPr/>
              <a:t>‹#›</a:t>
            </a:fld>
            <a:endParaRPr lang="fa-I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973DD2-6407-4E98-80CE-8BA0AC421089}" type="datetime8">
              <a:rPr lang="fa-IR" smtClean="0"/>
              <a:t>14 ژوئن 17</a:t>
            </a:fld>
            <a:endParaRPr lang="fa-IR"/>
          </a:p>
        </p:txBody>
      </p:sp>
      <p:sp>
        <p:nvSpPr>
          <p:cNvPr id="5" name="Footer Placeholder 4"/>
          <p:cNvSpPr>
            <a:spLocks noGrp="1"/>
          </p:cNvSpPr>
          <p:nvPr>
            <p:ph type="ftr" sz="quarter" idx="11"/>
          </p:nvPr>
        </p:nvSpPr>
        <p:spPr/>
        <p:txBody>
          <a:bodyPr/>
          <a:lstStyle/>
          <a:p>
            <a:r>
              <a:rPr lang="en-US" smtClean="0"/>
              <a:t>www.Prozhe.com</a:t>
            </a:r>
            <a:endParaRPr lang="fa-IR"/>
          </a:p>
        </p:txBody>
      </p:sp>
      <p:sp>
        <p:nvSpPr>
          <p:cNvPr id="6" name="Slide Number Placeholder 5"/>
          <p:cNvSpPr>
            <a:spLocks noGrp="1"/>
          </p:cNvSpPr>
          <p:nvPr>
            <p:ph type="sldNum" sz="quarter" idx="12"/>
          </p:nvPr>
        </p:nvSpPr>
        <p:spPr/>
        <p:txBody>
          <a:bodyPr/>
          <a:lstStyle/>
          <a:p>
            <a:fld id="{1EB91978-4727-472E-86D8-5D26AEC55F96}"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266BBE-E727-42E3-AA0B-88F8E98F08A6}" type="datetime8">
              <a:rPr lang="fa-IR" smtClean="0"/>
              <a:t>14 ژوئن 17</a:t>
            </a:fld>
            <a:endParaRPr lang="fa-IR"/>
          </a:p>
        </p:txBody>
      </p:sp>
      <p:sp>
        <p:nvSpPr>
          <p:cNvPr id="6" name="Footer Placeholder 5"/>
          <p:cNvSpPr>
            <a:spLocks noGrp="1"/>
          </p:cNvSpPr>
          <p:nvPr>
            <p:ph type="ftr" sz="quarter" idx="11"/>
          </p:nvPr>
        </p:nvSpPr>
        <p:spPr/>
        <p:txBody>
          <a:bodyPr/>
          <a:lstStyle/>
          <a:p>
            <a:r>
              <a:rPr lang="en-US" smtClean="0"/>
              <a:t>www.Prozhe.com</a:t>
            </a:r>
            <a:endParaRPr lang="fa-IR"/>
          </a:p>
        </p:txBody>
      </p:sp>
      <p:sp>
        <p:nvSpPr>
          <p:cNvPr id="7" name="Slide Number Placeholder 6"/>
          <p:cNvSpPr>
            <a:spLocks noGrp="1"/>
          </p:cNvSpPr>
          <p:nvPr>
            <p:ph type="sldNum" sz="quarter" idx="12"/>
          </p:nvPr>
        </p:nvSpPr>
        <p:spPr/>
        <p:txBody>
          <a:bodyPr/>
          <a:lstStyle/>
          <a:p>
            <a:fld id="{1EB91978-4727-472E-86D8-5D26AEC55F96}" type="slidenum">
              <a:rPr lang="fa-IR" smtClean="0"/>
              <a:pPr/>
              <a:t>‹#›</a:t>
            </a:fld>
            <a:endParaRPr lang="fa-I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8BA21A-3F6F-4171-A117-E588B54070EA}" type="datetime8">
              <a:rPr lang="fa-IR" smtClean="0"/>
              <a:t>14 ژوئن 17</a:t>
            </a:fld>
            <a:endParaRPr lang="fa-IR"/>
          </a:p>
        </p:txBody>
      </p:sp>
      <p:sp>
        <p:nvSpPr>
          <p:cNvPr id="8" name="Footer Placeholder 7"/>
          <p:cNvSpPr>
            <a:spLocks noGrp="1"/>
          </p:cNvSpPr>
          <p:nvPr>
            <p:ph type="ftr" sz="quarter" idx="11"/>
          </p:nvPr>
        </p:nvSpPr>
        <p:spPr/>
        <p:txBody>
          <a:bodyPr/>
          <a:lstStyle/>
          <a:p>
            <a:r>
              <a:rPr lang="en-US" smtClean="0"/>
              <a:t>www.Prozhe.com</a:t>
            </a:r>
            <a:endParaRPr lang="fa-IR"/>
          </a:p>
        </p:txBody>
      </p:sp>
      <p:sp>
        <p:nvSpPr>
          <p:cNvPr id="9" name="Slide Number Placeholder 8"/>
          <p:cNvSpPr>
            <a:spLocks noGrp="1"/>
          </p:cNvSpPr>
          <p:nvPr>
            <p:ph type="sldNum" sz="quarter" idx="12"/>
          </p:nvPr>
        </p:nvSpPr>
        <p:spPr/>
        <p:txBody>
          <a:bodyPr/>
          <a:lstStyle/>
          <a:p>
            <a:fld id="{1EB91978-4727-472E-86D8-5D26AEC55F96}"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5D10F9-61E1-4DC3-9BC3-E5346E6085CA}" type="datetime8">
              <a:rPr lang="fa-IR" smtClean="0"/>
              <a:t>14 ژوئن 17</a:t>
            </a:fld>
            <a:endParaRPr lang="fa-IR"/>
          </a:p>
        </p:txBody>
      </p:sp>
      <p:sp>
        <p:nvSpPr>
          <p:cNvPr id="4" name="Footer Placeholder 3"/>
          <p:cNvSpPr>
            <a:spLocks noGrp="1"/>
          </p:cNvSpPr>
          <p:nvPr>
            <p:ph type="ftr" sz="quarter" idx="11"/>
          </p:nvPr>
        </p:nvSpPr>
        <p:spPr/>
        <p:txBody>
          <a:bodyPr/>
          <a:lstStyle/>
          <a:p>
            <a:r>
              <a:rPr lang="en-US" smtClean="0"/>
              <a:t>www.Prozhe.com</a:t>
            </a:r>
            <a:endParaRPr lang="fa-IR"/>
          </a:p>
        </p:txBody>
      </p:sp>
      <p:sp>
        <p:nvSpPr>
          <p:cNvPr id="5" name="Slide Number Placeholder 4"/>
          <p:cNvSpPr>
            <a:spLocks noGrp="1"/>
          </p:cNvSpPr>
          <p:nvPr>
            <p:ph type="sldNum" sz="quarter" idx="12"/>
          </p:nvPr>
        </p:nvSpPr>
        <p:spPr/>
        <p:txBody>
          <a:bodyPr/>
          <a:lstStyle/>
          <a:p>
            <a:fld id="{1EB91978-4727-472E-86D8-5D26AEC55F96}" type="slidenum">
              <a:rPr lang="fa-IR" smtClean="0"/>
              <a:pPr/>
              <a:t>‹#›</a:t>
            </a:fld>
            <a:endParaRPr lang="fa-I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12ED0-665D-4F5B-8286-8A0BB894D093}" type="datetime8">
              <a:rPr lang="fa-IR" smtClean="0"/>
              <a:t>14 ژوئن 17</a:t>
            </a:fld>
            <a:endParaRPr lang="fa-IR"/>
          </a:p>
        </p:txBody>
      </p:sp>
      <p:sp>
        <p:nvSpPr>
          <p:cNvPr id="3" name="Footer Placeholder 2"/>
          <p:cNvSpPr>
            <a:spLocks noGrp="1"/>
          </p:cNvSpPr>
          <p:nvPr>
            <p:ph type="ftr" sz="quarter" idx="11"/>
          </p:nvPr>
        </p:nvSpPr>
        <p:spPr/>
        <p:txBody>
          <a:bodyPr/>
          <a:lstStyle/>
          <a:p>
            <a:r>
              <a:rPr lang="en-US" smtClean="0"/>
              <a:t>www.Prozhe.com</a:t>
            </a:r>
            <a:endParaRPr lang="fa-IR"/>
          </a:p>
        </p:txBody>
      </p:sp>
      <p:sp>
        <p:nvSpPr>
          <p:cNvPr id="4" name="Slide Number Placeholder 3"/>
          <p:cNvSpPr>
            <a:spLocks noGrp="1"/>
          </p:cNvSpPr>
          <p:nvPr>
            <p:ph type="sldNum" sz="quarter" idx="12"/>
          </p:nvPr>
        </p:nvSpPr>
        <p:spPr/>
        <p:txBody>
          <a:bodyPr/>
          <a:lstStyle/>
          <a:p>
            <a:fld id="{1EB91978-4727-472E-86D8-5D26AEC55F96}"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F07115DB-E265-464F-9AD1-30A852740972}" type="datetime8">
              <a:rPr lang="fa-IR" smtClean="0"/>
              <a:t>14 ژوئن 17</a:t>
            </a:fld>
            <a:endParaRPr lang="fa-IR"/>
          </a:p>
        </p:txBody>
      </p:sp>
      <p:sp>
        <p:nvSpPr>
          <p:cNvPr id="6" name="Footer Placeholder 5"/>
          <p:cNvSpPr>
            <a:spLocks noGrp="1"/>
          </p:cNvSpPr>
          <p:nvPr>
            <p:ph type="ftr" sz="quarter" idx="11"/>
          </p:nvPr>
        </p:nvSpPr>
        <p:spPr/>
        <p:txBody>
          <a:bodyPr/>
          <a:lstStyle/>
          <a:p>
            <a:r>
              <a:rPr lang="en-US" smtClean="0"/>
              <a:t>www.Prozhe.com</a:t>
            </a:r>
            <a:endParaRPr lang="fa-IR"/>
          </a:p>
        </p:txBody>
      </p:sp>
      <p:sp>
        <p:nvSpPr>
          <p:cNvPr id="7" name="Slide Number Placeholder 6"/>
          <p:cNvSpPr>
            <a:spLocks noGrp="1"/>
          </p:cNvSpPr>
          <p:nvPr>
            <p:ph type="sldNum" sz="quarter" idx="12"/>
          </p:nvPr>
        </p:nvSpPr>
        <p:spPr/>
        <p:txBody>
          <a:bodyPr/>
          <a:lstStyle/>
          <a:p>
            <a:fld id="{1EB91978-4727-472E-86D8-5D26AEC55F96}"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A082CA0-8D13-4D43-8E23-8FA3CD98117B}" type="datetime8">
              <a:rPr lang="fa-IR" smtClean="0"/>
              <a:t>14 ژوئن 17</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www.Prozhe.com</a:t>
            </a:r>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EB91978-4727-472E-86D8-5D26AEC55F96}"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C22F971-62EC-4DED-9C72-0C70AC6B7BF4}" type="datetime8">
              <a:rPr lang="fa-IR" smtClean="0"/>
              <a:t>14 ژوئن 17</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www.Prozhe.com</a:t>
            </a:r>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EB91978-4727-472E-86D8-5D26AEC55F96}"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664" y="3645024"/>
            <a:ext cx="5400600" cy="1200329"/>
          </a:xfrm>
          <a:prstGeom prst="rect">
            <a:avLst/>
          </a:prstGeom>
          <a:noFill/>
        </p:spPr>
        <p:txBody>
          <a:bodyPr wrap="square" rtlCol="1">
            <a:spAutoFit/>
          </a:bodyPr>
          <a:lstStyle/>
          <a:p>
            <a:pPr algn="ctr"/>
            <a:r>
              <a:rPr lang="fa-IR" sz="7200" dirty="0" smtClean="0">
                <a:latin typeface="IranNastaliq" pitchFamily="18" charset="0"/>
                <a:cs typeface="IranNastaliq" pitchFamily="18" charset="0"/>
              </a:rPr>
              <a:t>تئوری محدودیت</a:t>
            </a:r>
            <a:endParaRPr lang="fa-IR" sz="7200" dirty="0">
              <a:latin typeface="IranNastaliq" pitchFamily="18" charset="0"/>
              <a:cs typeface="IranNastaliq" pitchFamily="18" charset="0"/>
            </a:endParaRPr>
          </a:p>
        </p:txBody>
      </p:sp>
      <p:sp>
        <p:nvSpPr>
          <p:cNvPr id="4" name="Footer Placeholder 3"/>
          <p:cNvSpPr>
            <a:spLocks noGrp="1"/>
          </p:cNvSpPr>
          <p:nvPr>
            <p:ph type="ftr" sz="quarter" idx="11"/>
          </p:nvPr>
        </p:nvSpPr>
        <p:spPr/>
        <p:txBody>
          <a:bodyPr/>
          <a:lstStyle/>
          <a:p>
            <a:endParaRPr lang="fa-I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60848"/>
            <a:ext cx="8229600" cy="4263752"/>
          </a:xfrm>
        </p:spPr>
        <p:txBody>
          <a:bodyPr/>
          <a:lstStyle/>
          <a:p>
            <a:pPr algn="just"/>
            <a:r>
              <a:rPr lang="fa-IR" dirty="0" smtClean="0">
                <a:cs typeface="B Yagut" pitchFamily="2" charset="-78"/>
              </a:rPr>
              <a:t>محدودیت ها به طور کلی به سه شکل اتفاق می افتند</a:t>
            </a:r>
            <a:r>
              <a:rPr lang="en-US" dirty="0" smtClean="0">
                <a:cs typeface="B Yagut" pitchFamily="2" charset="-78"/>
              </a:rPr>
              <a:t> :</a:t>
            </a:r>
          </a:p>
          <a:p>
            <a:pPr algn="just"/>
            <a:endParaRPr lang="en-US" dirty="0" smtClean="0">
              <a:cs typeface="B Yagut" pitchFamily="2" charset="-78"/>
            </a:endParaRPr>
          </a:p>
          <a:p>
            <a:pPr lvl="0" algn="just"/>
            <a:r>
              <a:rPr lang="fa-IR" b="1" dirty="0" smtClean="0">
                <a:cs typeface="B Yagut" pitchFamily="2" charset="-78"/>
              </a:rPr>
              <a:t>1- محدودیت منابع داخلی (فیزیکی )</a:t>
            </a:r>
          </a:p>
          <a:p>
            <a:pPr lvl="0" algn="just">
              <a:buNone/>
            </a:pPr>
            <a:endParaRPr lang="en-US" sz="1200" dirty="0" smtClean="0">
              <a:cs typeface="B Yagut" pitchFamily="2" charset="-78"/>
            </a:endParaRPr>
          </a:p>
          <a:p>
            <a:pPr algn="just"/>
            <a:r>
              <a:rPr lang="fa-IR" b="1" dirty="0" smtClean="0">
                <a:cs typeface="B Yagut" pitchFamily="2" charset="-78"/>
              </a:rPr>
              <a:t>2 -محدودیت بازار</a:t>
            </a:r>
          </a:p>
          <a:p>
            <a:pPr algn="just"/>
            <a:endParaRPr lang="fa-IR" sz="1050" b="1" dirty="0" smtClean="0">
              <a:cs typeface="B Yagut" pitchFamily="2" charset="-78"/>
            </a:endParaRPr>
          </a:p>
          <a:p>
            <a:pPr algn="just"/>
            <a:r>
              <a:rPr lang="fa-IR" b="1" dirty="0" smtClean="0">
                <a:cs typeface="B Yagut" pitchFamily="2" charset="-78"/>
              </a:rPr>
              <a:t>3- -محدودیت سیاسی</a:t>
            </a:r>
            <a:endParaRPr lang="en-US" dirty="0" smtClean="0">
              <a:cs typeface="B Yagut" pitchFamily="2" charset="-78"/>
            </a:endParaRPr>
          </a:p>
        </p:txBody>
      </p:sp>
      <p:sp>
        <p:nvSpPr>
          <p:cNvPr id="2" name="Title 1"/>
          <p:cNvSpPr>
            <a:spLocks noGrp="1"/>
          </p:cNvSpPr>
          <p:nvPr>
            <p:ph type="title"/>
          </p:nvPr>
        </p:nvSpPr>
        <p:spPr>
          <a:xfrm>
            <a:off x="611560" y="548680"/>
            <a:ext cx="8229600" cy="1143000"/>
          </a:xfrm>
        </p:spPr>
        <p:txBody>
          <a:bodyPr>
            <a:normAutofit/>
          </a:bodyPr>
          <a:lstStyle/>
          <a:p>
            <a:pPr algn="r"/>
            <a:r>
              <a:rPr lang="fa-IR" sz="3100" dirty="0" smtClean="0">
                <a:cs typeface="B Titr" pitchFamily="2" charset="-78"/>
              </a:rPr>
              <a:t>مرحله اول : شناسایی محدودیت های سیستم </a:t>
            </a: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27"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p:cTn id="33" dur="1000" fill="hold"/>
                                        <p:tgtEl>
                                          <p:spTgt spid="3">
                                            <p:txEl>
                                              <p:pRg st="6" end="6"/>
                                            </p:txEl>
                                          </p:spTgt>
                                        </p:tgtEl>
                                        <p:attrNameLst>
                                          <p:attrName>ppt_w</p:attrName>
                                        </p:attrNameLst>
                                      </p:cBhvr>
                                      <p:tavLst>
                                        <p:tav tm="0">
                                          <p:val>
                                            <p:strVal val="#ppt_w+.3"/>
                                          </p:val>
                                        </p:tav>
                                        <p:tav tm="100000">
                                          <p:val>
                                            <p:strVal val="#ppt_w"/>
                                          </p:val>
                                        </p:tav>
                                      </p:tavLst>
                                    </p:anim>
                                    <p:anim calcmode="lin" valueType="num">
                                      <p:cBhvr>
                                        <p:cTn id="34"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Grp="1" noChangeArrowheads="1"/>
          </p:cNvSpPr>
          <p:nvPr>
            <p:ph idx="1"/>
          </p:nvPr>
        </p:nvSpPr>
        <p:spPr bwMode="auto">
          <a:xfrm>
            <a:off x="468313" y="2011591"/>
            <a:ext cx="8208143"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fa-IR" sz="2400" dirty="0" smtClean="0">
                <a:latin typeface="Arial" pitchFamily="34" charset="0"/>
                <a:ea typeface="Calibri" pitchFamily="34" charset="0"/>
                <a:cs typeface="B Yagut" pitchFamily="2" charset="-78"/>
              </a:rPr>
              <a:t>م</a:t>
            </a:r>
            <a:r>
              <a:rPr kumimoji="0" lang="fa-IR" sz="2400" b="0" i="0" u="none" strike="noStrike" cap="none" normalizeH="0" baseline="0" dirty="0" smtClean="0">
                <a:ln>
                  <a:noFill/>
                </a:ln>
                <a:solidFill>
                  <a:schemeClr val="tx1"/>
                </a:solidFill>
                <a:effectLst/>
                <a:latin typeface="Arial" pitchFamily="34" charset="0"/>
                <a:ea typeface="Calibri" pitchFamily="34" charset="0"/>
                <a:cs typeface="B Yagut" pitchFamily="2" charset="-78"/>
              </a:rPr>
              <a:t>حدودیت بازار در مثال ذیل ظرفیت تولید 4 واحد است در حالی که تقاضا 3 واحد است بنابراین با محدودیت از نوع </a:t>
            </a:r>
            <a:r>
              <a:rPr kumimoji="0" lang="fa-IR" sz="2400" b="0" i="0" u="sng" strike="noStrike" cap="none" normalizeH="0" baseline="0" dirty="0" smtClean="0">
                <a:ln>
                  <a:noFill/>
                </a:ln>
                <a:solidFill>
                  <a:schemeClr val="tx1"/>
                </a:solidFill>
                <a:effectLst/>
                <a:latin typeface="Arial" pitchFamily="34" charset="0"/>
                <a:ea typeface="Calibri" pitchFamily="34" charset="0"/>
                <a:cs typeface="B Yagut" pitchFamily="2" charset="-78"/>
              </a:rPr>
              <a:t>تقاضا</a:t>
            </a:r>
            <a:r>
              <a:rPr kumimoji="0" lang="fa-IR" sz="2400" b="0" i="0" u="none" strike="noStrike" cap="none" normalizeH="0" baseline="0" dirty="0" smtClean="0">
                <a:ln>
                  <a:noFill/>
                </a:ln>
                <a:solidFill>
                  <a:schemeClr val="tx1"/>
                </a:solidFill>
                <a:effectLst/>
                <a:latin typeface="Arial" pitchFamily="34" charset="0"/>
                <a:ea typeface="Calibri" pitchFamily="34" charset="0"/>
                <a:cs typeface="B Yagut" pitchFamily="2" charset="-78"/>
              </a:rPr>
              <a:t> مواجه هستیم</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B Yagut" pitchFamily="2" charset="-78"/>
              </a:rPr>
              <a:t>.</a:t>
            </a:r>
            <a:endParaRPr kumimoji="0" lang="en-US" sz="2400" b="0" i="0" u="none" strike="noStrike" cap="none" normalizeH="0" baseline="0" dirty="0" smtClean="0">
              <a:ln>
                <a:noFill/>
              </a:ln>
              <a:solidFill>
                <a:schemeClr val="tx1"/>
              </a:solidFill>
              <a:effectLst/>
              <a:latin typeface="Arial" pitchFamily="34" charset="0"/>
              <a:cs typeface="B Yagut" pitchFamily="2" charset="-78"/>
            </a:endParaRPr>
          </a:p>
        </p:txBody>
      </p:sp>
      <p:sp>
        <p:nvSpPr>
          <p:cNvPr id="2" name="Title 1"/>
          <p:cNvSpPr>
            <a:spLocks noGrp="1"/>
          </p:cNvSpPr>
          <p:nvPr>
            <p:ph type="title"/>
          </p:nvPr>
        </p:nvSpPr>
        <p:spPr>
          <a:xfrm>
            <a:off x="539552" y="548680"/>
            <a:ext cx="8229600" cy="1143000"/>
          </a:xfrm>
        </p:spPr>
        <p:txBody>
          <a:bodyPr>
            <a:normAutofit/>
          </a:bodyPr>
          <a:lstStyle/>
          <a:p>
            <a:pPr algn="r"/>
            <a:r>
              <a:rPr lang="fa-IR" sz="2800" b="1" dirty="0" smtClean="0">
                <a:cs typeface="B Titr" pitchFamily="2" charset="-78"/>
              </a:rPr>
              <a:t>مثال محدودیت بازار</a:t>
            </a:r>
            <a:endParaRPr lang="fa-IR" sz="2800" dirty="0">
              <a:cs typeface="B Titr" pitchFamily="2" charset="-78"/>
            </a:endParaRPr>
          </a:p>
        </p:txBody>
      </p:sp>
      <p:grpSp>
        <p:nvGrpSpPr>
          <p:cNvPr id="14" name="Group 13"/>
          <p:cNvGrpSpPr/>
          <p:nvPr/>
        </p:nvGrpSpPr>
        <p:grpSpPr>
          <a:xfrm>
            <a:off x="971600" y="3717032"/>
            <a:ext cx="6192688" cy="792088"/>
            <a:chOff x="1115616" y="3645024"/>
            <a:chExt cx="6192688" cy="792088"/>
          </a:xfrm>
        </p:grpSpPr>
        <p:cxnSp>
          <p:nvCxnSpPr>
            <p:cNvPr id="51203" name="AutoShape 3"/>
            <p:cNvCxnSpPr>
              <a:cxnSpLocks noChangeShapeType="1"/>
            </p:cNvCxnSpPr>
            <p:nvPr/>
          </p:nvCxnSpPr>
          <p:spPr bwMode="auto">
            <a:xfrm>
              <a:off x="7025811" y="4075065"/>
              <a:ext cx="282493" cy="883"/>
            </a:xfrm>
            <a:prstGeom prst="straightConnector1">
              <a:avLst/>
            </a:prstGeom>
            <a:noFill/>
            <a:ln w="28575">
              <a:solidFill>
                <a:srgbClr val="000000"/>
              </a:solidFill>
              <a:round/>
              <a:headEnd/>
              <a:tailEnd type="triangle" w="med" len="med"/>
            </a:ln>
          </p:spPr>
        </p:cxnSp>
        <p:cxnSp>
          <p:nvCxnSpPr>
            <p:cNvPr id="51204" name="AutoShape 4"/>
            <p:cNvCxnSpPr>
              <a:cxnSpLocks noChangeShapeType="1"/>
            </p:cNvCxnSpPr>
            <p:nvPr/>
          </p:nvCxnSpPr>
          <p:spPr bwMode="auto">
            <a:xfrm>
              <a:off x="5479716" y="4076831"/>
              <a:ext cx="464590" cy="0"/>
            </a:xfrm>
            <a:prstGeom prst="straightConnector1">
              <a:avLst/>
            </a:prstGeom>
            <a:noFill/>
            <a:ln w="28575">
              <a:solidFill>
                <a:srgbClr val="000000"/>
              </a:solidFill>
              <a:round/>
              <a:headEnd/>
              <a:tailEnd type="triangle" w="med" len="med"/>
            </a:ln>
          </p:spPr>
        </p:cxnSp>
        <p:sp>
          <p:nvSpPr>
            <p:cNvPr id="51205" name="Text Box 5"/>
            <p:cNvSpPr txBox="1">
              <a:spLocks noChangeArrowheads="1"/>
            </p:cNvSpPr>
            <p:nvPr/>
          </p:nvSpPr>
          <p:spPr bwMode="auto">
            <a:xfrm>
              <a:off x="5944306" y="3645024"/>
              <a:ext cx="1081505" cy="792088"/>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مرحله </a:t>
              </a:r>
              <a:r>
                <a:rPr kumimoji="0" lang="en-US"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D</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7 واحد</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6" name="Text Box 6"/>
            <p:cNvSpPr txBox="1">
              <a:spLocks noChangeArrowheads="1"/>
            </p:cNvSpPr>
            <p:nvPr/>
          </p:nvSpPr>
          <p:spPr bwMode="auto">
            <a:xfrm>
              <a:off x="4398211" y="3645024"/>
              <a:ext cx="1081505" cy="79208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مرحله </a:t>
              </a:r>
              <a:r>
                <a:rPr kumimoji="0" lang="en-US"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C</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Arial" pitchFamily="34" charset="0"/>
                  <a:cs typeface="B Yagut" pitchFamily="2" charset="-78"/>
                </a:rPr>
                <a:t>4 واحد</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7" name="Text Box 7"/>
            <p:cNvSpPr txBox="1">
              <a:spLocks noChangeArrowheads="1"/>
            </p:cNvSpPr>
            <p:nvPr/>
          </p:nvSpPr>
          <p:spPr bwMode="auto">
            <a:xfrm>
              <a:off x="2736488" y="3645024"/>
              <a:ext cx="1081505" cy="792088"/>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Arial" pitchFamily="34" charset="0"/>
                  <a:cs typeface="B Yagut" pitchFamily="2" charset="-78"/>
                </a:rPr>
                <a:t>مرحله </a:t>
              </a:r>
              <a:r>
                <a:rPr kumimoji="0" lang="en-US" sz="2000" b="1" i="0" u="none" strike="noStrike" cap="none" normalizeH="0" baseline="0" smtClean="0">
                  <a:ln>
                    <a:noFill/>
                  </a:ln>
                  <a:solidFill>
                    <a:schemeClr val="tx1"/>
                  </a:solidFill>
                  <a:effectLst/>
                  <a:latin typeface="Calibri" pitchFamily="34" charset="0"/>
                  <a:ea typeface="Arial" pitchFamily="34" charset="0"/>
                  <a:cs typeface="B Yagut" pitchFamily="2" charset="-78"/>
                </a:rPr>
                <a:t>B</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Arial" pitchFamily="34" charset="0"/>
                  <a:cs typeface="B Yagut" pitchFamily="2" charset="-78"/>
                </a:rPr>
                <a:t>5 واحد</a:t>
              </a:r>
              <a:endParaRPr kumimoji="0" lang="fa-IR" sz="2000" b="0" i="0" u="none" strike="noStrike" cap="none" normalizeH="0" baseline="0" smtClean="0">
                <a:ln>
                  <a:noFill/>
                </a:ln>
                <a:solidFill>
                  <a:schemeClr val="tx1"/>
                </a:solidFill>
                <a:effectLst/>
                <a:latin typeface="Arial" pitchFamily="34" charset="0"/>
                <a:cs typeface="Arial" pitchFamily="34" charset="0"/>
              </a:endParaRPr>
            </a:p>
          </p:txBody>
        </p:sp>
        <p:sp>
          <p:nvSpPr>
            <p:cNvPr id="51208" name="Text Box 8"/>
            <p:cNvSpPr txBox="1">
              <a:spLocks noChangeArrowheads="1"/>
            </p:cNvSpPr>
            <p:nvPr/>
          </p:nvSpPr>
          <p:spPr bwMode="auto">
            <a:xfrm>
              <a:off x="1115616" y="3645024"/>
              <a:ext cx="1081505" cy="792088"/>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Arial" pitchFamily="34" charset="0"/>
                  <a:cs typeface="B Yagut" pitchFamily="2" charset="-78"/>
                </a:rPr>
                <a:t>مرحله </a:t>
              </a:r>
              <a:r>
                <a:rPr kumimoji="0" lang="en-US" sz="2000" b="1" i="0" u="none" strike="noStrike" cap="none" normalizeH="0" baseline="0" smtClean="0">
                  <a:ln>
                    <a:noFill/>
                  </a:ln>
                  <a:solidFill>
                    <a:schemeClr val="tx1"/>
                  </a:solidFill>
                  <a:effectLst/>
                  <a:latin typeface="Calibri" pitchFamily="34" charset="0"/>
                  <a:ea typeface="Arial" pitchFamily="34" charset="0"/>
                  <a:cs typeface="B Yagut" pitchFamily="2" charset="-78"/>
                </a:rPr>
                <a:t>A</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2000" b="1" i="0" u="none" strike="noStrike" cap="none" normalizeH="0" baseline="0" smtClean="0">
                  <a:ln>
                    <a:noFill/>
                  </a:ln>
                  <a:solidFill>
                    <a:schemeClr val="tx1"/>
                  </a:solidFill>
                  <a:effectLst/>
                  <a:latin typeface="Calibri" pitchFamily="34" charset="0"/>
                  <a:ea typeface="Arial" pitchFamily="34" charset="0"/>
                  <a:cs typeface="B Yagut" pitchFamily="2" charset="-78"/>
                </a:rPr>
                <a:t>6 واحد</a:t>
              </a:r>
              <a:endParaRPr kumimoji="0" lang="fa-IR" sz="2000" b="0" i="0" u="none" strike="noStrike" cap="none" normalizeH="0" baseline="0" smtClean="0">
                <a:ln>
                  <a:noFill/>
                </a:ln>
                <a:solidFill>
                  <a:schemeClr val="tx1"/>
                </a:solidFill>
                <a:effectLst/>
                <a:latin typeface="Arial" pitchFamily="34" charset="0"/>
                <a:cs typeface="Arial" pitchFamily="34" charset="0"/>
              </a:endParaRPr>
            </a:p>
          </p:txBody>
        </p:sp>
        <p:cxnSp>
          <p:nvCxnSpPr>
            <p:cNvPr id="51209" name="AutoShape 9"/>
            <p:cNvCxnSpPr>
              <a:cxnSpLocks noChangeShapeType="1"/>
            </p:cNvCxnSpPr>
            <p:nvPr/>
          </p:nvCxnSpPr>
          <p:spPr bwMode="auto">
            <a:xfrm>
              <a:off x="2197121" y="4076831"/>
              <a:ext cx="508210" cy="0"/>
            </a:xfrm>
            <a:prstGeom prst="straightConnector1">
              <a:avLst/>
            </a:prstGeom>
            <a:noFill/>
            <a:ln w="28575">
              <a:solidFill>
                <a:srgbClr val="000000"/>
              </a:solidFill>
              <a:round/>
              <a:headEnd/>
              <a:tailEnd type="triangle" w="med" len="med"/>
            </a:ln>
          </p:spPr>
        </p:cxnSp>
        <p:cxnSp>
          <p:nvCxnSpPr>
            <p:cNvPr id="51210" name="AutoShape 10"/>
            <p:cNvCxnSpPr>
              <a:cxnSpLocks noChangeShapeType="1"/>
            </p:cNvCxnSpPr>
            <p:nvPr/>
          </p:nvCxnSpPr>
          <p:spPr bwMode="auto">
            <a:xfrm>
              <a:off x="3817993" y="4076831"/>
              <a:ext cx="508210" cy="0"/>
            </a:xfrm>
            <a:prstGeom prst="straightConnector1">
              <a:avLst/>
            </a:prstGeom>
            <a:noFill/>
            <a:ln w="28575">
              <a:solidFill>
                <a:srgbClr val="000000"/>
              </a:solidFill>
              <a:round/>
              <a:headEnd/>
              <a:tailEnd type="triangle" w="med" len="med"/>
            </a:ln>
          </p:spPr>
        </p:cxnSp>
      </p:grpSp>
      <p:sp>
        <p:nvSpPr>
          <p:cNvPr id="30" name="TextBox 29"/>
          <p:cNvSpPr txBox="1"/>
          <p:nvPr/>
        </p:nvSpPr>
        <p:spPr>
          <a:xfrm>
            <a:off x="7308304" y="3789040"/>
            <a:ext cx="1512168" cy="707886"/>
          </a:xfrm>
          <a:prstGeom prst="rect">
            <a:avLst/>
          </a:prstGeom>
          <a:noFill/>
        </p:spPr>
        <p:txBody>
          <a:bodyPr wrap="square" rtlCol="1">
            <a:spAutoFit/>
          </a:bodyPr>
          <a:lstStyle/>
          <a:p>
            <a:pPr algn="ctr"/>
            <a:r>
              <a:rPr lang="fa-IR" sz="2000" dirty="0" smtClean="0">
                <a:cs typeface="B Yagut" pitchFamily="2" charset="-78"/>
              </a:rPr>
              <a:t>تقاضای بازار 3واحد</a:t>
            </a:r>
            <a:endParaRPr lang="fa-IR" sz="2000" dirty="0">
              <a:cs typeface="B Yagut" pitchFamily="2" charset="-78"/>
            </a:endParaRPr>
          </a:p>
        </p:txBody>
      </p:sp>
      <p:sp>
        <p:nvSpPr>
          <p:cNvPr id="3" name="Footer Placeholder 2"/>
          <p:cNvSpPr>
            <a:spLocks noGrp="1"/>
          </p:cNvSpPr>
          <p:nvPr>
            <p:ph type="ftr" sz="quarter" idx="11"/>
          </p:nvPr>
        </p:nvSpPr>
        <p:spPr/>
        <p:txBody>
          <a:bodyPr/>
          <a:lstStyle/>
          <a:p>
            <a:r>
              <a:rPr lang="en-US" smtClean="0"/>
              <a:t>www.Prozhe.com</a:t>
            </a:r>
            <a:endParaRPr lang="fa-I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01">
                                            <p:txEl>
                                              <p:pRg st="0" end="0"/>
                                            </p:txEl>
                                          </p:spTgt>
                                        </p:tgtEl>
                                        <p:attrNameLst>
                                          <p:attrName>style.visibility</p:attrName>
                                        </p:attrNameLst>
                                      </p:cBhvr>
                                      <p:to>
                                        <p:strVal val="visible"/>
                                      </p:to>
                                    </p:set>
                                    <p:anim to="" calcmode="lin" valueType="num">
                                      <p:cBhvr>
                                        <p:cTn id="7" dur="1" fill="hold"/>
                                        <p:tgtEl>
                                          <p:spTgt spid="5120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ppt_x</p:attrName>
                                        </p:attrNameLst>
                                      </p:cBhvr>
                                      <p:tavLst>
                                        <p:tav tm="0">
                                          <p:val>
                                            <p:strVal val="#ppt_x-.2"/>
                                          </p:val>
                                        </p:tav>
                                        <p:tav tm="100000">
                                          <p:val>
                                            <p:strVal val="#ppt_x"/>
                                          </p:val>
                                        </p:tav>
                                      </p:tavLst>
                                    </p:anim>
                                    <p:anim calcmode="lin" valueType="num">
                                      <p:cBhvr>
                                        <p:cTn id="13"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1000" fill="hold"/>
                                        <p:tgtEl>
                                          <p:spTgt spid="30"/>
                                        </p:tgtEl>
                                        <p:attrNameLst>
                                          <p:attrName>ppt_x</p:attrName>
                                        </p:attrNameLst>
                                      </p:cBhvr>
                                      <p:tavLst>
                                        <p:tav tm="0">
                                          <p:val>
                                            <p:strVal val="#ppt_x-.2"/>
                                          </p:val>
                                        </p:tav>
                                        <p:tav tm="100000">
                                          <p:val>
                                            <p:strVal val="#ppt_x"/>
                                          </p:val>
                                        </p:tav>
                                      </p:tavLst>
                                    </p:anim>
                                    <p:anim calcmode="lin" valueType="num">
                                      <p:cBhvr>
                                        <p:cTn id="1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1" grpId="0" build="p"/>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340768"/>
            <a:ext cx="8661648" cy="4824536"/>
          </a:xfrm>
        </p:spPr>
        <p:txBody>
          <a:bodyPr>
            <a:noAutofit/>
          </a:bodyPr>
          <a:lstStyle/>
          <a:p>
            <a:pPr algn="just"/>
            <a:r>
              <a:rPr lang="fa-IR" sz="2400" b="1" dirty="0" smtClean="0">
                <a:cs typeface="B Titr" pitchFamily="2" charset="-78"/>
              </a:rPr>
              <a:t>قاعده اول  </a:t>
            </a:r>
            <a:r>
              <a:rPr lang="fa-IR" sz="2800" dirty="0" smtClean="0">
                <a:cs typeface="B Yagut" pitchFamily="2" charset="-78"/>
              </a:rPr>
              <a:t>: </a:t>
            </a:r>
            <a:r>
              <a:rPr lang="fa-IR" sz="2400" dirty="0" smtClean="0">
                <a:cs typeface="B Yagut" pitchFamily="2" charset="-78"/>
              </a:rPr>
              <a:t>برنامه بهینه کردن فن آوری تولید به جای توازن ظرفیت ایستگاه ها ، جریان ورودی وخروجی بین آنها را متوازن می کند</a:t>
            </a:r>
            <a:r>
              <a:rPr lang="en-US" sz="2400" dirty="0" smtClean="0">
                <a:cs typeface="B Yagut" pitchFamily="2" charset="-78"/>
              </a:rPr>
              <a:t>. </a:t>
            </a:r>
            <a:endParaRPr lang="fa-IR" sz="2400" dirty="0" smtClean="0">
              <a:cs typeface="B Yagut" pitchFamily="2" charset="-78"/>
            </a:endParaRPr>
          </a:p>
          <a:p>
            <a:pPr algn="just">
              <a:buNone/>
            </a:pPr>
            <a:endParaRPr lang="en-US" sz="1000" dirty="0" smtClean="0">
              <a:cs typeface="B Yagut" pitchFamily="2" charset="-78"/>
            </a:endParaRPr>
          </a:p>
          <a:p>
            <a:pPr algn="just"/>
            <a:r>
              <a:rPr lang="fa-IR" sz="2400" dirty="0" smtClean="0">
                <a:cs typeface="B Titr" pitchFamily="2" charset="-78"/>
              </a:rPr>
              <a:t>قاعده دوم </a:t>
            </a:r>
            <a:r>
              <a:rPr lang="fa-IR" sz="2800" dirty="0" smtClean="0">
                <a:cs typeface="B Yagut" pitchFamily="2" charset="-78"/>
              </a:rPr>
              <a:t>: </a:t>
            </a:r>
            <a:r>
              <a:rPr lang="fa-IR" sz="2400" dirty="0" smtClean="0">
                <a:cs typeface="B Yagut" pitchFamily="2" charset="-78"/>
              </a:rPr>
              <a:t>میزان بهره برداری از ایستگاه های غیر گلوگاهی از طریق محدودیت های موجود در سیستم تعیین</a:t>
            </a:r>
            <a:r>
              <a:rPr lang="en-US" sz="2400" dirty="0" smtClean="0">
                <a:cs typeface="B Yagut" pitchFamily="2" charset="-78"/>
              </a:rPr>
              <a:t>  </a:t>
            </a:r>
            <a:r>
              <a:rPr lang="fa-IR" sz="2400" dirty="0" smtClean="0">
                <a:cs typeface="B Yagut" pitchFamily="2" charset="-78"/>
              </a:rPr>
              <a:t>شود</a:t>
            </a:r>
            <a:r>
              <a:rPr lang="en-US" sz="2400" dirty="0" smtClean="0">
                <a:cs typeface="B Yagut" pitchFamily="2" charset="-78"/>
              </a:rPr>
              <a:t> .</a:t>
            </a:r>
          </a:p>
          <a:p>
            <a:pPr algn="just">
              <a:buNone/>
            </a:pPr>
            <a:endParaRPr lang="en-US" sz="1000" dirty="0" smtClean="0">
              <a:cs typeface="B Yagut" pitchFamily="2" charset="-78"/>
            </a:endParaRPr>
          </a:p>
          <a:p>
            <a:pPr algn="just"/>
            <a:r>
              <a:rPr lang="fa-IR" sz="2400" dirty="0" smtClean="0">
                <a:cs typeface="B Titr" pitchFamily="2" charset="-78"/>
              </a:rPr>
              <a:t>قاعده سوم </a:t>
            </a:r>
            <a:r>
              <a:rPr lang="fa-IR" sz="2800" dirty="0" smtClean="0">
                <a:cs typeface="B Yagut" pitchFamily="2" charset="-78"/>
              </a:rPr>
              <a:t>: </a:t>
            </a:r>
            <a:r>
              <a:rPr lang="fa-IR" sz="2400" dirty="0" smtClean="0">
                <a:cs typeface="B Yagut" pitchFamily="2" charset="-78"/>
              </a:rPr>
              <a:t>میزان بهره گیری و استفاده ازمنابع یکسان نیست</a:t>
            </a:r>
            <a:r>
              <a:rPr lang="en-US" sz="2400" dirty="0" smtClean="0">
                <a:cs typeface="B Yagut" pitchFamily="2" charset="-78"/>
              </a:rPr>
              <a:t> .</a:t>
            </a:r>
          </a:p>
          <a:p>
            <a:pPr algn="just"/>
            <a:endParaRPr lang="en-US" sz="1000" dirty="0" smtClean="0">
              <a:cs typeface="B Yagut" pitchFamily="2" charset="-78"/>
            </a:endParaRPr>
          </a:p>
          <a:p>
            <a:pPr algn="just"/>
            <a:r>
              <a:rPr lang="fa-IR" sz="2400" dirty="0" smtClean="0">
                <a:cs typeface="B Titr" pitchFamily="2" charset="-78"/>
              </a:rPr>
              <a:t>قاعده چهارم </a:t>
            </a:r>
            <a:r>
              <a:rPr lang="fa-IR" sz="2800" dirty="0" smtClean="0">
                <a:cs typeface="B Yagut" pitchFamily="2" charset="-78"/>
              </a:rPr>
              <a:t>: </a:t>
            </a:r>
            <a:r>
              <a:rPr lang="fa-IR" sz="2400" dirty="0" smtClean="0">
                <a:cs typeface="B Yagut" pitchFamily="2" charset="-78"/>
              </a:rPr>
              <a:t>ساعات تلف شده</a:t>
            </a:r>
            <a:r>
              <a:rPr lang="en-US" sz="2400" dirty="0" smtClean="0">
                <a:cs typeface="B Yagut" pitchFamily="2" charset="-78"/>
              </a:rPr>
              <a:t> )</a:t>
            </a:r>
            <a:r>
              <a:rPr lang="fa-IR" sz="2400" dirty="0" smtClean="0">
                <a:cs typeface="B Yagut" pitchFamily="2" charset="-78"/>
              </a:rPr>
              <a:t>استفاده نشده</a:t>
            </a:r>
            <a:r>
              <a:rPr lang="en-US" sz="2400" dirty="0" smtClean="0">
                <a:cs typeface="B Yagut" pitchFamily="2" charset="-78"/>
              </a:rPr>
              <a:t>( </a:t>
            </a:r>
            <a:r>
              <a:rPr lang="fa-IR" sz="2400" dirty="0" smtClean="0">
                <a:cs typeface="B Yagut" pitchFamily="2" charset="-78"/>
              </a:rPr>
              <a:t>توسط گلوگاه ها باید به عنوان ساعات تلف شده کل سیستم مدنظر قرار گیرد</a:t>
            </a:r>
            <a:r>
              <a:rPr lang="en-US" sz="2400" dirty="0" smtClean="0">
                <a:cs typeface="B Yagut" pitchFamily="2" charset="-78"/>
              </a:rPr>
              <a:t> . </a:t>
            </a:r>
            <a:endParaRPr lang="fa-IR" sz="2400" dirty="0" smtClean="0">
              <a:cs typeface="B Yagut" pitchFamily="2" charset="-78"/>
            </a:endParaRPr>
          </a:p>
          <a:p>
            <a:pPr algn="just">
              <a:buNone/>
            </a:pPr>
            <a:endParaRPr lang="en-US" sz="1000" dirty="0" smtClean="0">
              <a:cs typeface="B Yagut" pitchFamily="2" charset="-78"/>
            </a:endParaRPr>
          </a:p>
          <a:p>
            <a:r>
              <a:rPr lang="fa-IR" sz="2400" dirty="0" smtClean="0">
                <a:cs typeface="B Titr" pitchFamily="2" charset="-78"/>
              </a:rPr>
              <a:t>قاعده پنجم </a:t>
            </a:r>
            <a:r>
              <a:rPr lang="fa-IR" sz="2800" dirty="0" smtClean="0">
                <a:cs typeface="B Yagut" pitchFamily="2" charset="-78"/>
              </a:rPr>
              <a:t>: </a:t>
            </a:r>
            <a:r>
              <a:rPr lang="fa-IR" sz="2400" dirty="0" smtClean="0">
                <a:cs typeface="B Yagut" pitchFamily="2" charset="-78"/>
              </a:rPr>
              <a:t>ساعات استفاده نشده توسط ایستگاه های غیر گلوگاهی</a:t>
            </a:r>
            <a:r>
              <a:rPr lang="en-US" sz="2400" dirty="0" smtClean="0">
                <a:cs typeface="B Yagut" pitchFamily="2" charset="-78"/>
              </a:rPr>
              <a:t> ) </a:t>
            </a:r>
            <a:r>
              <a:rPr lang="fa-IR" sz="2400" dirty="0" smtClean="0">
                <a:cs typeface="B Yagut" pitchFamily="2" charset="-78"/>
              </a:rPr>
              <a:t>اگر طبق برنامه باشد</a:t>
            </a:r>
            <a:r>
              <a:rPr lang="en-US" sz="2400" dirty="0" smtClean="0">
                <a:cs typeface="B Yagut" pitchFamily="2" charset="-78"/>
              </a:rPr>
              <a:t> ( </a:t>
            </a:r>
            <a:r>
              <a:rPr lang="fa-IR" sz="2400" dirty="0" smtClean="0">
                <a:cs typeface="B Yagut" pitchFamily="2" charset="-78"/>
              </a:rPr>
              <a:t>را نباید به عنوان کم کاری در نظر گرفت</a:t>
            </a:r>
            <a:r>
              <a:rPr lang="en-US" sz="2400" dirty="0" smtClean="0">
                <a:cs typeface="B Yagut" pitchFamily="2" charset="-78"/>
              </a:rPr>
              <a:t> .</a:t>
            </a:r>
            <a:endParaRPr lang="en-US" sz="2800" dirty="0" smtClean="0">
              <a:cs typeface="B Yagut" pitchFamily="2" charset="-78"/>
            </a:endParaRPr>
          </a:p>
          <a:p>
            <a:endParaRPr lang="fa-IR" sz="2800" dirty="0"/>
          </a:p>
        </p:txBody>
      </p:sp>
      <p:sp>
        <p:nvSpPr>
          <p:cNvPr id="2" name="Title 1"/>
          <p:cNvSpPr>
            <a:spLocks noGrp="1"/>
          </p:cNvSpPr>
          <p:nvPr>
            <p:ph type="title"/>
          </p:nvPr>
        </p:nvSpPr>
        <p:spPr>
          <a:xfrm>
            <a:off x="4355976" y="476672"/>
            <a:ext cx="4258816" cy="636680"/>
          </a:xfrm>
        </p:spPr>
        <p:txBody>
          <a:bodyPr>
            <a:normAutofit/>
          </a:bodyPr>
          <a:lstStyle/>
          <a:p>
            <a:pPr algn="r"/>
            <a:r>
              <a:rPr lang="fa-IR" sz="2800" dirty="0" smtClean="0">
                <a:cs typeface="B Titr" pitchFamily="2" charset="-78"/>
              </a:rPr>
              <a:t>قواعد طلایی تئوری محدودیت </a:t>
            </a:r>
            <a:endParaRPr lang="fa-IR" sz="2800" dirty="0">
              <a:cs typeface="B Titr" pitchFamily="2" charset="-78"/>
            </a:endParaRPr>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trips(downLeft)">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strips(downLeft)">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strips(downLeft)">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fa-IR" sz="2400" dirty="0" smtClean="0">
                <a:cs typeface="B Titr" pitchFamily="2" charset="-78"/>
              </a:rPr>
              <a:t>قاعده ششم </a:t>
            </a:r>
            <a:r>
              <a:rPr lang="fa-IR" sz="2800" dirty="0" smtClean="0">
                <a:cs typeface="B Yagut" pitchFamily="2" charset="-78"/>
              </a:rPr>
              <a:t>: ایستگاه های گلوگاهی هم بر میزان موجودی و هم بر عملکرد شرکت تاثیر می گذارند</a:t>
            </a:r>
            <a:r>
              <a:rPr lang="en-US" sz="2800" dirty="0" smtClean="0">
                <a:cs typeface="B Yagut" pitchFamily="2" charset="-78"/>
              </a:rPr>
              <a:t> .</a:t>
            </a:r>
          </a:p>
          <a:p>
            <a:pPr algn="just"/>
            <a:r>
              <a:rPr lang="fa-IR" sz="2400" dirty="0" smtClean="0">
                <a:cs typeface="B Titr" pitchFamily="2" charset="-78"/>
              </a:rPr>
              <a:t>قاعده هفتم </a:t>
            </a:r>
            <a:r>
              <a:rPr lang="fa-IR" sz="2800" dirty="0" smtClean="0">
                <a:cs typeface="B Yagut" pitchFamily="2" charset="-78"/>
              </a:rPr>
              <a:t>: برنامه ها باید براساس نگاه کلی و همزمان به تمامی محدودیت ها ، تعیین شوند</a:t>
            </a:r>
            <a:r>
              <a:rPr lang="en-US" sz="2800" dirty="0" smtClean="0">
                <a:cs typeface="B Yagut" pitchFamily="2" charset="-78"/>
              </a:rPr>
              <a:t> .</a:t>
            </a:r>
          </a:p>
          <a:p>
            <a:pPr algn="just"/>
            <a:r>
              <a:rPr lang="fa-IR" sz="2400" dirty="0" smtClean="0">
                <a:cs typeface="B Titr" pitchFamily="2" charset="-78"/>
              </a:rPr>
              <a:t>قاعده هشتم </a:t>
            </a:r>
            <a:r>
              <a:rPr lang="fa-IR" sz="2800" dirty="0" smtClean="0">
                <a:cs typeface="B Yagut" pitchFamily="2" charset="-78"/>
              </a:rPr>
              <a:t>: تنبلی بزرگترین محدودیت درسازمان است .(بهبود مستمر) </a:t>
            </a:r>
            <a:endParaRPr lang="en-US" sz="2800" dirty="0" smtClean="0">
              <a:cs typeface="B Yagut" pitchFamily="2" charset="-78"/>
            </a:endParaRPr>
          </a:p>
          <a:p>
            <a:pPr algn="just"/>
            <a:r>
              <a:rPr lang="fa-IR" sz="2400" dirty="0" smtClean="0">
                <a:cs typeface="B Titr" pitchFamily="2" charset="-78"/>
              </a:rPr>
              <a:t>قاعده نهم </a:t>
            </a:r>
            <a:r>
              <a:rPr lang="fa-IR" sz="2800" dirty="0" smtClean="0">
                <a:cs typeface="B Yagut" pitchFamily="2" charset="-78"/>
              </a:rPr>
              <a:t>: شناسایی و حذف محدودیتهای فیزیکی نسبتاً ساده تر از محدودیت سیاست هستند .</a:t>
            </a:r>
            <a:endParaRPr lang="en-US" sz="2800" dirty="0" smtClean="0">
              <a:cs typeface="B Yagut" pitchFamily="2" charset="-78"/>
            </a:endParaRPr>
          </a:p>
          <a:p>
            <a:pPr algn="just"/>
            <a:r>
              <a:rPr lang="fa-IR" sz="2400" dirty="0" smtClean="0">
                <a:cs typeface="B Titr" pitchFamily="2" charset="-78"/>
              </a:rPr>
              <a:t>قاعده دهم </a:t>
            </a:r>
            <a:r>
              <a:rPr lang="fa-IR" sz="2800" dirty="0" smtClean="0">
                <a:cs typeface="B Yagut" pitchFamily="2" charset="-78"/>
              </a:rPr>
              <a:t>: ایده ها راه حل نیستند. ( به عمل کاربرآید ) </a:t>
            </a:r>
            <a:endParaRPr lang="en-US" sz="2800" dirty="0" smtClean="0">
              <a:cs typeface="B Yagut" pitchFamily="2" charset="-78"/>
            </a:endParaRPr>
          </a:p>
          <a:p>
            <a:endParaRPr lang="fa-IR" dirty="0"/>
          </a:p>
        </p:txBody>
      </p:sp>
      <p:sp>
        <p:nvSpPr>
          <p:cNvPr id="4" name="Title 1"/>
          <p:cNvSpPr>
            <a:spLocks noGrp="1"/>
          </p:cNvSpPr>
          <p:nvPr>
            <p:ph type="title"/>
          </p:nvPr>
        </p:nvSpPr>
        <p:spPr>
          <a:xfrm>
            <a:off x="4283968" y="836712"/>
            <a:ext cx="4402832" cy="506320"/>
          </a:xfrm>
        </p:spPr>
        <p:txBody>
          <a:bodyPr>
            <a:normAutofit fontScale="90000"/>
          </a:bodyPr>
          <a:lstStyle/>
          <a:p>
            <a:pPr algn="r"/>
            <a:r>
              <a:rPr lang="fa-IR" sz="2800" dirty="0" smtClean="0">
                <a:cs typeface="B Titr" pitchFamily="2" charset="-78"/>
              </a:rPr>
              <a:t>قواعد طلایی تئوری محدودیت </a:t>
            </a: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268760"/>
            <a:ext cx="8229600" cy="4536504"/>
          </a:xfrm>
        </p:spPr>
        <p:txBody>
          <a:bodyPr>
            <a:normAutofit fontScale="77500" lnSpcReduction="20000"/>
          </a:bodyPr>
          <a:lstStyle/>
          <a:p>
            <a:pPr algn="just"/>
            <a:r>
              <a:rPr lang="fa-IR" sz="2800" dirty="0" smtClean="0">
                <a:cs typeface="B Yagut" pitchFamily="2" charset="-78"/>
              </a:rPr>
              <a:t>بیشتر انتقادات وارده به تئوری محدودیت ناشی از تمرکز آن بر دوره ی زمانی کوتاه مدت است</a:t>
            </a:r>
            <a:r>
              <a:rPr lang="en-US" sz="2800" dirty="0" smtClean="0">
                <a:cs typeface="B Yagut" pitchFamily="2" charset="-78"/>
              </a:rPr>
              <a:t> . </a:t>
            </a:r>
            <a:r>
              <a:rPr lang="fa-IR" sz="2800" dirty="0" smtClean="0">
                <a:cs typeface="B Yagut" pitchFamily="2" charset="-78"/>
              </a:rPr>
              <a:t>حسابداری عملکرد</a:t>
            </a:r>
            <a:r>
              <a:rPr lang="en-US" sz="2800" dirty="0" smtClean="0">
                <a:cs typeface="B Yagut" pitchFamily="2" charset="-78"/>
              </a:rPr>
              <a:t> ) </a:t>
            </a:r>
            <a:r>
              <a:rPr lang="fa-IR" sz="2800" dirty="0" smtClean="0">
                <a:cs typeface="B Yagut" pitchFamily="2" charset="-78"/>
              </a:rPr>
              <a:t>و به تبع آن تئوری محدودیت</a:t>
            </a:r>
            <a:r>
              <a:rPr lang="en-US" sz="2800" dirty="0" smtClean="0">
                <a:cs typeface="B Yagut" pitchFamily="2" charset="-78"/>
              </a:rPr>
              <a:t>( </a:t>
            </a:r>
            <a:r>
              <a:rPr lang="fa-IR" sz="2800" dirty="0" smtClean="0">
                <a:cs typeface="B Yagut" pitchFamily="2" charset="-78"/>
              </a:rPr>
              <a:t>  را می توان به دلیل نادیده گرفتن هزینه ثابت و تاکید بر بهینه سازی در کوتاه مدت از طریق ثابت فرض کردن متغیرهایی مانند قیمت محصول ، سفارش مشتری ، فناوری و تصمیم گیری تولید ،مورد انتقاد قرار داد</a:t>
            </a:r>
            <a:r>
              <a:rPr lang="en-US" sz="2800" dirty="0" smtClean="0">
                <a:cs typeface="B Yagut" pitchFamily="2" charset="-78"/>
              </a:rPr>
              <a:t> .</a:t>
            </a:r>
          </a:p>
          <a:p>
            <a:pPr algn="just">
              <a:buNone/>
            </a:pPr>
            <a:endParaRPr lang="en-US" sz="2100" dirty="0" smtClean="0">
              <a:cs typeface="B Yagut" pitchFamily="2" charset="-78"/>
            </a:endParaRPr>
          </a:p>
          <a:p>
            <a:pPr algn="just"/>
            <a:r>
              <a:rPr lang="fa-IR" sz="2800" dirty="0" smtClean="0">
                <a:cs typeface="B Yagut" pitchFamily="2" charset="-78"/>
              </a:rPr>
              <a:t>تئوری محدودیت تا حدودی از روش های دیگر بهینه کردن تولید درکوتاه مدت ، قوی تر است اما ، نمی تواند به تصمیم گیری های مهمی مانند تعیین خط مشی شرکت ، به مدیران کمک کند</a:t>
            </a:r>
            <a:r>
              <a:rPr lang="en-US" sz="2800" dirty="0" smtClean="0">
                <a:cs typeface="B Yagut" pitchFamily="2" charset="-78"/>
              </a:rPr>
              <a:t>.</a:t>
            </a:r>
            <a:endParaRPr lang="fa-IR" sz="2800" dirty="0" smtClean="0">
              <a:cs typeface="B Yagut" pitchFamily="2" charset="-78"/>
            </a:endParaRPr>
          </a:p>
          <a:p>
            <a:pPr algn="just">
              <a:buNone/>
            </a:pPr>
            <a:endParaRPr lang="en-US" sz="2100" dirty="0" smtClean="0">
              <a:cs typeface="B Yagut" pitchFamily="2" charset="-78"/>
            </a:endParaRPr>
          </a:p>
          <a:p>
            <a:pPr algn="just"/>
            <a:r>
              <a:rPr lang="fa-IR" sz="2800" dirty="0" smtClean="0">
                <a:cs typeface="B Yagut" pitchFamily="2" charset="-78"/>
              </a:rPr>
              <a:t>تصمیم گیرهای استراتژیک عموما باید با فرض دوره بلند مدت اتخاذ شوند. به ویژه ، هزینه های ثابت در تصمیم های استراتژیک مربوط اند و مدیران باید فراتر از عملکرد دوره ی کوتاه مدت را مد نظر قرار دهند. (چه بسا گرقتن تصمیمی منوط به زیان دهی در سال اولیه باشد اما در بلند مدت به نفع شر کت باشد</a:t>
            </a:r>
            <a:r>
              <a:rPr lang="en-US" sz="2800" dirty="0" smtClean="0">
                <a:cs typeface="B Yagut" pitchFamily="2" charset="-78"/>
              </a:rPr>
              <a:t>(.</a:t>
            </a:r>
            <a:endParaRPr lang="fa-IR" sz="2800" dirty="0" smtClean="0">
              <a:cs typeface="B Yagut" pitchFamily="2" charset="-78"/>
            </a:endParaRPr>
          </a:p>
          <a:p>
            <a:pPr algn="just">
              <a:buNone/>
            </a:pPr>
            <a:endParaRPr lang="en-US" sz="2300" dirty="0" smtClean="0">
              <a:cs typeface="B Yagut" pitchFamily="2" charset="-78"/>
            </a:endParaRPr>
          </a:p>
          <a:p>
            <a:pPr algn="just"/>
            <a:r>
              <a:rPr lang="fa-IR" sz="2800" dirty="0" smtClean="0">
                <a:cs typeface="B Yagut" pitchFamily="2" charset="-78"/>
              </a:rPr>
              <a:t>بنابراین تئوری محدودیت نمی تواند در تصمیم گیرهای بلند مدت خیلی مفید باشد. </a:t>
            </a:r>
            <a:endParaRPr lang="en-US" sz="2800" dirty="0" smtClean="0">
              <a:cs typeface="B Yagut" pitchFamily="2" charset="-78"/>
            </a:endParaRPr>
          </a:p>
          <a:p>
            <a:pPr>
              <a:buNone/>
            </a:pPr>
            <a:endParaRPr lang="en-US" dirty="0" smtClean="0"/>
          </a:p>
          <a:p>
            <a:endParaRPr lang="fa-IR" dirty="0"/>
          </a:p>
        </p:txBody>
      </p:sp>
      <p:sp>
        <p:nvSpPr>
          <p:cNvPr id="2" name="Title 1"/>
          <p:cNvSpPr>
            <a:spLocks noGrp="1"/>
          </p:cNvSpPr>
          <p:nvPr>
            <p:ph type="title"/>
          </p:nvPr>
        </p:nvSpPr>
        <p:spPr/>
        <p:txBody>
          <a:bodyPr>
            <a:normAutofit fontScale="90000"/>
          </a:bodyPr>
          <a:lstStyle/>
          <a:p>
            <a:pPr algn="r"/>
            <a:r>
              <a:rPr lang="fa-IR" sz="3100" dirty="0" smtClean="0">
                <a:cs typeface="B Titr" pitchFamily="2" charset="-78"/>
              </a:rPr>
              <a:t>انتقادات وارده بر تئوری محدودیت</a:t>
            </a:r>
            <a:r>
              <a:rPr lang="en-US" dirty="0" smtClean="0"/>
              <a:t/>
            </a:r>
            <a:br>
              <a:rPr lang="en-US" dirty="0" smtClean="0"/>
            </a:b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strips(downLeft)">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1000"/>
                                        <p:tgtEl>
                                          <p:spTgt spid="3">
                                            <p:txEl>
                                              <p:pRg st="6" end="6"/>
                                            </p:txEl>
                                          </p:spTgt>
                                        </p:tgtEl>
                                      </p:cBhvr>
                                    </p:animEffect>
                                    <p:anim calcmode="lin" valueType="num">
                                      <p:cBhvr>
                                        <p:cTn id="2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8229600" cy="4525963"/>
          </a:xfrm>
        </p:spPr>
        <p:txBody>
          <a:bodyPr/>
          <a:lstStyle/>
          <a:p>
            <a:pPr algn="just"/>
            <a:r>
              <a:rPr lang="fa-IR" sz="2400" dirty="0" smtClean="0">
                <a:cs typeface="B Yagut" pitchFamily="2" charset="-78"/>
              </a:rPr>
              <a:t>تئوری محدودیت یک تئوری مدیریت فراگیر است</a:t>
            </a:r>
            <a:r>
              <a:rPr lang="en-US" sz="2400" dirty="0" smtClean="0">
                <a:cs typeface="B Yagut" pitchFamily="2" charset="-78"/>
              </a:rPr>
              <a:t> . </a:t>
            </a:r>
            <a:r>
              <a:rPr lang="fa-IR" sz="2400" dirty="0" smtClean="0">
                <a:cs typeface="B Yagut" pitchFamily="2" charset="-78"/>
              </a:rPr>
              <a:t>این تئوری برنامه ایی را برای مدیریت موجودی ، بهبود کیفیت و بهبود سودآوری در کوتاه مدت فراهم می کند</a:t>
            </a:r>
            <a:r>
              <a:rPr lang="en-US" sz="2400" dirty="0" smtClean="0">
                <a:cs typeface="B Yagut" pitchFamily="2" charset="-78"/>
              </a:rPr>
              <a:t> . </a:t>
            </a:r>
            <a:r>
              <a:rPr lang="fa-IR" sz="2400" dirty="0" smtClean="0">
                <a:cs typeface="B Yagut" pitchFamily="2" charset="-78"/>
              </a:rPr>
              <a:t>این تئوری پیشنهاد می کند که مدیران باید ضعیف ترین نقاط در زنجیره ی رویداد های مربوط به تولید کالا و فروش را شناسایی کنند</a:t>
            </a:r>
            <a:r>
              <a:rPr lang="en-US" sz="2400" dirty="0" smtClean="0">
                <a:cs typeface="B Yagut" pitchFamily="2" charset="-78"/>
              </a:rPr>
              <a:t> . </a:t>
            </a:r>
            <a:r>
              <a:rPr lang="fa-IR" sz="2400" dirty="0" smtClean="0">
                <a:cs typeface="B Yagut" pitchFamily="2" charset="-78"/>
              </a:rPr>
              <a:t>این زنجیره شامل تبدیل مواد اولیه به محصول و تحویل آن به مشتریان است</a:t>
            </a:r>
            <a:r>
              <a:rPr lang="en-US" sz="2400" dirty="0" smtClean="0">
                <a:cs typeface="B Yagut" pitchFamily="2" charset="-78"/>
              </a:rPr>
              <a:t>.</a:t>
            </a:r>
          </a:p>
          <a:p>
            <a:endParaRPr lang="fa-IR" dirty="0"/>
          </a:p>
        </p:txBody>
      </p:sp>
      <p:sp>
        <p:nvSpPr>
          <p:cNvPr id="2" name="Title 1"/>
          <p:cNvSpPr>
            <a:spLocks noGrp="1"/>
          </p:cNvSpPr>
          <p:nvPr>
            <p:ph type="title"/>
          </p:nvPr>
        </p:nvSpPr>
        <p:spPr>
          <a:xfrm>
            <a:off x="467544" y="764704"/>
            <a:ext cx="8229600" cy="1143000"/>
          </a:xfrm>
        </p:spPr>
        <p:txBody>
          <a:bodyPr>
            <a:normAutofit fontScale="90000"/>
          </a:bodyPr>
          <a:lstStyle/>
          <a:p>
            <a:pPr algn="r"/>
            <a:r>
              <a:rPr lang="fa-IR" sz="3100" dirty="0" smtClean="0">
                <a:cs typeface="B Titr" pitchFamily="2" charset="-78"/>
              </a:rPr>
              <a:t>مزایای تئوری محدودیت</a:t>
            </a:r>
            <a:r>
              <a:rPr lang="en-US" dirty="0" smtClean="0"/>
              <a:t/>
            </a:r>
            <a:br>
              <a:rPr lang="en-US" dirty="0" smtClean="0"/>
            </a:b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fa-IR" sz="2400" dirty="0" smtClean="0">
                <a:cs typeface="B Yagut" pitchFamily="2" charset="-78"/>
              </a:rPr>
              <a:t>راهکارهای این تئوری تنها برای بیشتر کردن سود شرکت در کوتاه مدت مفید است و مانند یک مسکن عمل می کند</a:t>
            </a:r>
            <a:r>
              <a:rPr lang="en-US" sz="2400" dirty="0" smtClean="0">
                <a:cs typeface="B Yagut" pitchFamily="2" charset="-78"/>
              </a:rPr>
              <a:t> . </a:t>
            </a:r>
            <a:r>
              <a:rPr lang="fa-IR" sz="2400" dirty="0" smtClean="0">
                <a:cs typeface="B Yagut" pitchFamily="2" charset="-78"/>
              </a:rPr>
              <a:t>به عبارت دیگر ، اگر واحد تجاری خواهان برنامه ریزی تولید در بلند مدت باشد ، نباید از برنامه ی پیشنهادی این تئوری برای تولید محصولات استفاده کند زیرا ، در بلند مدت بیشتر هزینه ها</a:t>
            </a:r>
            <a:r>
              <a:rPr lang="en-US" sz="2400" dirty="0" smtClean="0">
                <a:cs typeface="B Yagut" pitchFamily="2" charset="-78"/>
              </a:rPr>
              <a:t> ) </a:t>
            </a:r>
            <a:r>
              <a:rPr lang="fa-IR" sz="2400" dirty="0" smtClean="0">
                <a:cs typeface="B Yagut" pitchFamily="2" charset="-78"/>
              </a:rPr>
              <a:t>حتی هزینه های ثابت</a:t>
            </a:r>
            <a:r>
              <a:rPr lang="en-US" sz="2400" dirty="0" smtClean="0">
                <a:cs typeface="B Yagut" pitchFamily="2" charset="-78"/>
              </a:rPr>
              <a:t> ( </a:t>
            </a:r>
            <a:r>
              <a:rPr lang="fa-IR" sz="2400" dirty="0" smtClean="0">
                <a:cs typeface="B Yagut" pitchFamily="2" charset="-78"/>
              </a:rPr>
              <a:t>متغیر هستند</a:t>
            </a:r>
            <a:r>
              <a:rPr lang="en-US" sz="2400" dirty="0" smtClean="0">
                <a:cs typeface="B Yagut" pitchFamily="2" charset="-78"/>
              </a:rPr>
              <a:t> . </a:t>
            </a:r>
            <a:r>
              <a:rPr lang="fa-IR" sz="2400" dirty="0" smtClean="0">
                <a:cs typeface="B Yagut" pitchFamily="2" charset="-78"/>
              </a:rPr>
              <a:t>موضعی که باید مد نظر داشت این است که نباید تفاوت های این تئوری با سیستم هزینه یابی بر مبنای فعالیت و سیستم حسابداری صنعتی سنتی را نقطه ضعف و یا نقطه قوت این تئوری دانست</a:t>
            </a:r>
            <a:r>
              <a:rPr lang="en-US" sz="2400" dirty="0" smtClean="0">
                <a:cs typeface="B Yagut" pitchFamily="2" charset="-78"/>
              </a:rPr>
              <a:t> . </a:t>
            </a:r>
            <a:r>
              <a:rPr lang="fa-IR" sz="2400" dirty="0" smtClean="0">
                <a:cs typeface="B Yagut" pitchFamily="2" charset="-78"/>
              </a:rPr>
              <a:t>زیرا هریک از این سیستم ها در جای خود کاربرد دارند.</a:t>
            </a:r>
            <a:endParaRPr lang="en-US" sz="2400" dirty="0" smtClean="0">
              <a:cs typeface="B Yagut" pitchFamily="2" charset="-78"/>
            </a:endParaRPr>
          </a:p>
          <a:p>
            <a:pPr>
              <a:buNone/>
            </a:pPr>
            <a:endParaRPr lang="en-US" dirty="0" smtClean="0"/>
          </a:p>
        </p:txBody>
      </p:sp>
      <p:sp>
        <p:nvSpPr>
          <p:cNvPr id="2" name="Title 1"/>
          <p:cNvSpPr>
            <a:spLocks noGrp="1"/>
          </p:cNvSpPr>
          <p:nvPr>
            <p:ph type="title"/>
          </p:nvPr>
        </p:nvSpPr>
        <p:spPr>
          <a:xfrm>
            <a:off x="251520" y="548680"/>
            <a:ext cx="8229600" cy="1143000"/>
          </a:xfrm>
        </p:spPr>
        <p:txBody>
          <a:bodyPr>
            <a:normAutofit fontScale="90000"/>
          </a:bodyPr>
          <a:lstStyle/>
          <a:p>
            <a:pPr algn="r"/>
            <a:r>
              <a:rPr lang="fa-IR" sz="3100" dirty="0" smtClean="0">
                <a:cs typeface="B Titr" pitchFamily="2" charset="-78"/>
              </a:rPr>
              <a:t>نتیجه گیری</a:t>
            </a:r>
            <a:r>
              <a:rPr lang="en-US" dirty="0" smtClean="0"/>
              <a:t/>
            </a:r>
            <a:br>
              <a:rPr lang="en-US" dirty="0" smtClean="0"/>
            </a:b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29600" cy="1781552"/>
          </a:xfrm>
        </p:spPr>
        <p:txBody>
          <a:bodyPr/>
          <a:lstStyle/>
          <a:p>
            <a:pPr algn="just"/>
            <a:r>
              <a:rPr lang="fa-IR" sz="2000" dirty="0" smtClean="0">
                <a:cs typeface="B Yagut" pitchFamily="2" charset="-78"/>
              </a:rPr>
              <a:t>شركتي تنها دو محصول </a:t>
            </a:r>
            <a:r>
              <a:rPr lang="en-US" sz="2000" dirty="0" smtClean="0">
                <a:cs typeface="B Yagut" pitchFamily="2" charset="-78"/>
              </a:rPr>
              <a:t>P1</a:t>
            </a:r>
            <a:r>
              <a:rPr lang="fa-IR" sz="2000" dirty="0" smtClean="0">
                <a:cs typeface="B Yagut" pitchFamily="2" charset="-78"/>
              </a:rPr>
              <a:t> و </a:t>
            </a:r>
            <a:r>
              <a:rPr lang="en-US" sz="2000" dirty="0" smtClean="0">
                <a:cs typeface="B Yagut" pitchFamily="2" charset="-78"/>
              </a:rPr>
              <a:t>P2</a:t>
            </a:r>
            <a:r>
              <a:rPr lang="fa-IR" sz="2000" dirty="0" smtClean="0">
                <a:cs typeface="B Yagut" pitchFamily="2" charset="-78"/>
              </a:rPr>
              <a:t> را توليد مي كند و داراي دو ماشين </a:t>
            </a:r>
            <a:r>
              <a:rPr lang="en-US" sz="2000" dirty="0" smtClean="0">
                <a:cs typeface="B Yagut" pitchFamily="2" charset="-78"/>
              </a:rPr>
              <a:t>M1</a:t>
            </a:r>
            <a:r>
              <a:rPr lang="fa-IR" sz="2000" dirty="0" smtClean="0">
                <a:cs typeface="B Yagut" pitchFamily="2" charset="-78"/>
              </a:rPr>
              <a:t> و </a:t>
            </a:r>
            <a:r>
              <a:rPr lang="en-US" sz="2000" dirty="0" smtClean="0">
                <a:cs typeface="B Yagut" pitchFamily="2" charset="-78"/>
              </a:rPr>
              <a:t>M2</a:t>
            </a:r>
            <a:r>
              <a:rPr lang="fa-IR" sz="2000" dirty="0" smtClean="0">
                <a:cs typeface="B Yagut" pitchFamily="2" charset="-78"/>
              </a:rPr>
              <a:t> مي باشد ، ظرفيت هفتگي اين ماشينها 2400 دقيقه مي باشد . ميزان استفاده ماشينها براي توليد هر واحد محصول </a:t>
            </a:r>
            <a:r>
              <a:rPr lang="en-US" sz="2000" dirty="0" smtClean="0">
                <a:cs typeface="B Yagut" pitchFamily="2" charset="-78"/>
              </a:rPr>
              <a:t>P1</a:t>
            </a:r>
            <a:r>
              <a:rPr lang="fa-IR" sz="2000" dirty="0" smtClean="0">
                <a:cs typeface="B Yagut" pitchFamily="2" charset="-78"/>
              </a:rPr>
              <a:t> و </a:t>
            </a:r>
            <a:r>
              <a:rPr lang="en-US" sz="2000" dirty="0" smtClean="0">
                <a:cs typeface="B Yagut" pitchFamily="2" charset="-78"/>
              </a:rPr>
              <a:t>P2</a:t>
            </a:r>
            <a:r>
              <a:rPr lang="fa-IR" sz="2000" dirty="0" smtClean="0">
                <a:cs typeface="B Yagut" pitchFamily="2" charset="-78"/>
              </a:rPr>
              <a:t> بصورت جدول زيرمي باشد :</a:t>
            </a:r>
            <a:endParaRPr lang="en-US" sz="2000" dirty="0" smtClean="0">
              <a:cs typeface="B Yagut" pitchFamily="2" charset="-78"/>
            </a:endParaRPr>
          </a:p>
          <a:p>
            <a:endParaRPr lang="fa-IR" dirty="0"/>
          </a:p>
        </p:txBody>
      </p:sp>
      <p:sp>
        <p:nvSpPr>
          <p:cNvPr id="2" name="Title 1"/>
          <p:cNvSpPr>
            <a:spLocks noGrp="1"/>
          </p:cNvSpPr>
          <p:nvPr>
            <p:ph type="title"/>
          </p:nvPr>
        </p:nvSpPr>
        <p:spPr/>
        <p:txBody>
          <a:bodyPr>
            <a:normAutofit/>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graphicFrame>
        <p:nvGraphicFramePr>
          <p:cNvPr id="4" name="Table 3"/>
          <p:cNvGraphicFramePr>
            <a:graphicFrameLocks noGrp="1"/>
          </p:cNvGraphicFramePr>
          <p:nvPr/>
        </p:nvGraphicFramePr>
        <p:xfrm>
          <a:off x="1835697" y="3717033"/>
          <a:ext cx="4608511" cy="1944216"/>
        </p:xfrm>
        <a:graphic>
          <a:graphicData uri="http://schemas.openxmlformats.org/drawingml/2006/table">
            <a:tbl>
              <a:tblPr rtl="1"/>
              <a:tblGrid>
                <a:gridCol w="1421072">
                  <a:extLst>
                    <a:ext uri="{9D8B030D-6E8A-4147-A177-3AD203B41FA5}">
                      <a16:colId xmlns:a16="http://schemas.microsoft.com/office/drawing/2014/main" xmlns="" val="20000"/>
                    </a:ext>
                  </a:extLst>
                </a:gridCol>
                <a:gridCol w="1766367">
                  <a:extLst>
                    <a:ext uri="{9D8B030D-6E8A-4147-A177-3AD203B41FA5}">
                      <a16:colId xmlns:a16="http://schemas.microsoft.com/office/drawing/2014/main" xmlns="" val="20001"/>
                    </a:ext>
                  </a:extLst>
                </a:gridCol>
                <a:gridCol w="1421072">
                  <a:extLst>
                    <a:ext uri="{9D8B030D-6E8A-4147-A177-3AD203B41FA5}">
                      <a16:colId xmlns:a16="http://schemas.microsoft.com/office/drawing/2014/main" xmlns="" val="20002"/>
                    </a:ext>
                  </a:extLst>
                </a:gridCol>
              </a:tblGrid>
              <a:tr h="648072">
                <a:tc>
                  <a:txBody>
                    <a:bodyPr/>
                    <a:lstStyle/>
                    <a:p>
                      <a:pPr algn="ctr" rtl="1">
                        <a:lnSpc>
                          <a:spcPct val="115000"/>
                        </a:lnSpc>
                        <a:spcAft>
                          <a:spcPts val="0"/>
                        </a:spcAft>
                      </a:pPr>
                      <a:r>
                        <a:rPr lang="en-US" sz="1800" dirty="0">
                          <a:latin typeface="Arial"/>
                          <a:ea typeface="Calibri"/>
                          <a:cs typeface="B Yagut"/>
                        </a:rPr>
                        <a:t>M2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M1</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fa-IR" sz="1800">
                        <a:latin typeface="Arial"/>
                        <a:ea typeface="Calibri"/>
                        <a:cs typeface="B Yagu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648072">
                <a:tc>
                  <a:txBody>
                    <a:bodyPr/>
                    <a:lstStyle/>
                    <a:p>
                      <a:pPr algn="ctr" rtl="1">
                        <a:lnSpc>
                          <a:spcPct val="115000"/>
                        </a:lnSpc>
                        <a:spcAft>
                          <a:spcPts val="0"/>
                        </a:spcAft>
                      </a:pPr>
                      <a:r>
                        <a:rPr lang="fa-IR" sz="1800" dirty="0">
                          <a:latin typeface="Arial"/>
                          <a:ea typeface="Calibri"/>
                          <a:cs typeface="B Yagut"/>
                        </a:rPr>
                        <a:t>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P1</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48072">
                <a:tc>
                  <a:txBody>
                    <a:bodyPr/>
                    <a:lstStyle/>
                    <a:p>
                      <a:pPr algn="ctr" rtl="1">
                        <a:lnSpc>
                          <a:spcPct val="115000"/>
                        </a:lnSpc>
                        <a:spcAft>
                          <a:spcPts val="0"/>
                        </a:spcAft>
                      </a:pPr>
                      <a:r>
                        <a:rPr lang="fa-IR" sz="1800">
                          <a:latin typeface="Arial"/>
                          <a:ea typeface="Calibri"/>
                          <a:cs typeface="B Yagut"/>
                        </a:rPr>
                        <a:t>-</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4</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5" name="Footer Placeholder 4"/>
          <p:cNvSpPr>
            <a:spLocks noGrp="1"/>
          </p:cNvSpPr>
          <p:nvPr>
            <p:ph type="ftr" sz="quarter" idx="11"/>
          </p:nvPr>
        </p:nvSpPr>
        <p:spPr/>
        <p:txBody>
          <a:bodyPr/>
          <a:lstStyle/>
          <a:p>
            <a:r>
              <a:rPr lang="en-US" smtClean="0"/>
              <a:t>www.Prozhe.com</a:t>
            </a:r>
            <a:endParaRPr lang="fa-I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556792"/>
            <a:ext cx="8229600" cy="1133480"/>
          </a:xfrm>
        </p:spPr>
        <p:txBody>
          <a:bodyPr/>
          <a:lstStyle/>
          <a:p>
            <a:r>
              <a:rPr lang="fa-IR" sz="2000" dirty="0" smtClean="0">
                <a:cs typeface="B Yagut" pitchFamily="2" charset="-78"/>
              </a:rPr>
              <a:t>در جدول زير تقاضاي بازاربراي محصولات </a:t>
            </a:r>
            <a:r>
              <a:rPr lang="en-US" sz="2000" dirty="0" smtClean="0">
                <a:cs typeface="B Yagut" pitchFamily="2" charset="-78"/>
              </a:rPr>
              <a:t>P1</a:t>
            </a:r>
            <a:r>
              <a:rPr lang="fa-IR" sz="2000" dirty="0" smtClean="0">
                <a:cs typeface="B Yagut" pitchFamily="2" charset="-78"/>
              </a:rPr>
              <a:t> و </a:t>
            </a:r>
            <a:r>
              <a:rPr lang="en-US" sz="2000" dirty="0" smtClean="0">
                <a:cs typeface="B Yagut" pitchFamily="2" charset="-78"/>
              </a:rPr>
              <a:t>P2</a:t>
            </a:r>
            <a:r>
              <a:rPr lang="en-US" sz="2000" b="1" dirty="0" smtClean="0">
                <a:cs typeface="B Yagut" pitchFamily="2" charset="-78"/>
              </a:rPr>
              <a:t> </a:t>
            </a:r>
            <a:r>
              <a:rPr lang="fa-IR" sz="2000" dirty="0" smtClean="0">
                <a:cs typeface="B Yagut" pitchFamily="2" charset="-78"/>
              </a:rPr>
              <a:t>همچنين ساير اطلاعات مشخص شده است :</a:t>
            </a:r>
            <a:endParaRPr lang="en-US" sz="2000" dirty="0" smtClean="0">
              <a:cs typeface="B Yagut" pitchFamily="2" charset="-78"/>
            </a:endParaRPr>
          </a:p>
          <a:p>
            <a:endParaRPr lang="fa-IR" dirty="0"/>
          </a:p>
        </p:txBody>
      </p:sp>
      <p:graphicFrame>
        <p:nvGraphicFramePr>
          <p:cNvPr id="4" name="Table 3"/>
          <p:cNvGraphicFramePr>
            <a:graphicFrameLocks noGrp="1"/>
          </p:cNvGraphicFramePr>
          <p:nvPr/>
        </p:nvGraphicFramePr>
        <p:xfrm>
          <a:off x="1547664" y="3068960"/>
          <a:ext cx="6048672" cy="2232245"/>
        </p:xfrm>
        <a:graphic>
          <a:graphicData uri="http://schemas.openxmlformats.org/drawingml/2006/table">
            <a:tbl>
              <a:tblPr rtl="1"/>
              <a:tblGrid>
                <a:gridCol w="1685435">
                  <a:extLst>
                    <a:ext uri="{9D8B030D-6E8A-4147-A177-3AD203B41FA5}">
                      <a16:colId xmlns:a16="http://schemas.microsoft.com/office/drawing/2014/main" xmlns="" val="20000"/>
                    </a:ext>
                  </a:extLst>
                </a:gridCol>
                <a:gridCol w="1685435">
                  <a:extLst>
                    <a:ext uri="{9D8B030D-6E8A-4147-A177-3AD203B41FA5}">
                      <a16:colId xmlns:a16="http://schemas.microsoft.com/office/drawing/2014/main" xmlns="" val="20001"/>
                    </a:ext>
                  </a:extLst>
                </a:gridCol>
                <a:gridCol w="2677802">
                  <a:extLst>
                    <a:ext uri="{9D8B030D-6E8A-4147-A177-3AD203B41FA5}">
                      <a16:colId xmlns:a16="http://schemas.microsoft.com/office/drawing/2014/main" xmlns="" val="20002"/>
                    </a:ext>
                  </a:extLst>
                </a:gridCol>
              </a:tblGrid>
              <a:tr h="446449">
                <a:tc>
                  <a:txBody>
                    <a:bodyPr/>
                    <a:lstStyle/>
                    <a:p>
                      <a:pPr algn="ctr" rtl="1">
                        <a:lnSpc>
                          <a:spcPct val="115000"/>
                        </a:lnSpc>
                        <a:spcAft>
                          <a:spcPts val="0"/>
                        </a:spcAft>
                      </a:pPr>
                      <a:r>
                        <a:rPr lang="en-US" sz="1800" dirty="0">
                          <a:latin typeface="Arial"/>
                          <a:ea typeface="Calibri"/>
                          <a:cs typeface="B Yagut"/>
                        </a:rPr>
                        <a:t>P2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P1</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محصولات</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46449">
                <a:tc>
                  <a:txBody>
                    <a:bodyPr/>
                    <a:lstStyle/>
                    <a:p>
                      <a:pPr algn="ctr" rtl="1">
                        <a:lnSpc>
                          <a:spcPct val="115000"/>
                        </a:lnSpc>
                        <a:spcAft>
                          <a:spcPts val="0"/>
                        </a:spcAft>
                      </a:pPr>
                      <a:r>
                        <a:rPr lang="fa-IR" sz="1800" b="1">
                          <a:latin typeface="Arial"/>
                          <a:ea typeface="Calibri"/>
                          <a:cs typeface="B Yagut"/>
                        </a:rPr>
                        <a:t>400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500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تقاضاي بازار (واحد)</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46449">
                <a:tc>
                  <a:txBody>
                    <a:bodyPr/>
                    <a:lstStyle/>
                    <a:p>
                      <a:pPr algn="ctr" rtl="1">
                        <a:lnSpc>
                          <a:spcPct val="115000"/>
                        </a:lnSpc>
                        <a:spcAft>
                          <a:spcPts val="0"/>
                        </a:spcAft>
                      </a:pPr>
                      <a:r>
                        <a:rPr lang="fa-IR" sz="1800" b="1">
                          <a:latin typeface="Arial"/>
                          <a:ea typeface="Calibri"/>
                          <a:cs typeface="B Yagut"/>
                        </a:rPr>
                        <a:t>80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قيمت هر واحد</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46449">
                <a:tc>
                  <a:txBody>
                    <a:bodyPr/>
                    <a:lstStyle/>
                    <a:p>
                      <a:pPr algn="ctr" rtl="1">
                        <a:lnSpc>
                          <a:spcPct val="115000"/>
                        </a:lnSpc>
                        <a:spcAft>
                          <a:spcPts val="0"/>
                        </a:spcAft>
                      </a:pPr>
                      <a:r>
                        <a:rPr lang="fa-IR" sz="1800" b="1">
                          <a:latin typeface="Arial"/>
                          <a:ea typeface="Calibri"/>
                          <a:cs typeface="B Yagut"/>
                        </a:rPr>
                        <a:t>40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60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هزينه متغير هر واحد</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46449">
                <a:tc>
                  <a:txBody>
                    <a:bodyPr/>
                    <a:lstStyle/>
                    <a:p>
                      <a:pPr algn="ctr" rtl="1">
                        <a:lnSpc>
                          <a:spcPct val="115000"/>
                        </a:lnSpc>
                        <a:spcAft>
                          <a:spcPts val="0"/>
                        </a:spcAft>
                      </a:pPr>
                      <a:r>
                        <a:rPr lang="fa-IR" sz="1800" b="1">
                          <a:latin typeface="Arial"/>
                          <a:ea typeface="Calibri"/>
                          <a:cs typeface="B Yagut"/>
                        </a:rPr>
                        <a:t>40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40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دستيافت براي هر واحد</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5" name="Title 1"/>
          <p:cNvSpPr>
            <a:spLocks noGrp="1"/>
          </p:cNvSpPr>
          <p:nvPr>
            <p:ph type="title"/>
          </p:nvPr>
        </p:nvSpPr>
        <p:spPr>
          <a:xfrm>
            <a:off x="457200" y="274638"/>
            <a:ext cx="8229600" cy="1143000"/>
          </a:xfrm>
        </p:spPr>
        <p:txBody>
          <a:bodyPr>
            <a:normAutofit/>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556792"/>
            <a:ext cx="8229600" cy="1205488"/>
          </a:xfrm>
        </p:spPr>
        <p:txBody>
          <a:bodyPr>
            <a:normAutofit/>
          </a:bodyPr>
          <a:lstStyle/>
          <a:p>
            <a:pPr algn="just"/>
            <a:r>
              <a:rPr lang="fa-IR" sz="2000" dirty="0" smtClean="0">
                <a:cs typeface="B Yagut" pitchFamily="2" charset="-78"/>
              </a:rPr>
              <a:t>براي پاسخگويي به تقاضاي بازار ما نيازمند ظرفيت بيشتري از ماشين </a:t>
            </a:r>
            <a:r>
              <a:rPr lang="en-US" sz="2000" dirty="0" smtClean="0">
                <a:cs typeface="B Yagut" pitchFamily="2" charset="-78"/>
              </a:rPr>
              <a:t>M1</a:t>
            </a:r>
            <a:r>
              <a:rPr lang="fa-IR" sz="2000" dirty="0" smtClean="0">
                <a:cs typeface="B Yagut" pitchFamily="2" charset="-78"/>
              </a:rPr>
              <a:t> ( جدول زير) مي باشيم ، بنابراين ماشين </a:t>
            </a:r>
            <a:r>
              <a:rPr lang="en-US" sz="2000" dirty="0" smtClean="0">
                <a:cs typeface="B Yagut" pitchFamily="2" charset="-78"/>
              </a:rPr>
              <a:t>M1  </a:t>
            </a:r>
            <a:r>
              <a:rPr lang="fa-IR" sz="2000" dirty="0" smtClean="0">
                <a:cs typeface="B Yagut" pitchFamily="2" charset="-78"/>
              </a:rPr>
              <a:t> محدوديت سيستم (گلو گاه ) مي باشد :</a:t>
            </a:r>
            <a:endParaRPr lang="en-US" sz="2000" dirty="0" smtClean="0">
              <a:cs typeface="B Yagut" pitchFamily="2" charset="-78"/>
            </a:endParaRPr>
          </a:p>
          <a:p>
            <a:pPr>
              <a:buNone/>
            </a:pPr>
            <a:endParaRPr lang="fa-IR" dirty="0"/>
          </a:p>
        </p:txBody>
      </p:sp>
      <p:graphicFrame>
        <p:nvGraphicFramePr>
          <p:cNvPr id="4" name="Table 3"/>
          <p:cNvGraphicFramePr>
            <a:graphicFrameLocks noGrp="1"/>
          </p:cNvGraphicFramePr>
          <p:nvPr/>
        </p:nvGraphicFramePr>
        <p:xfrm>
          <a:off x="1547664" y="3140968"/>
          <a:ext cx="6120679" cy="1728192"/>
        </p:xfrm>
        <a:graphic>
          <a:graphicData uri="http://schemas.openxmlformats.org/drawingml/2006/table">
            <a:tbl>
              <a:tblPr rtl="1"/>
              <a:tblGrid>
                <a:gridCol w="1705499">
                  <a:extLst>
                    <a:ext uri="{9D8B030D-6E8A-4147-A177-3AD203B41FA5}">
                      <a16:colId xmlns:a16="http://schemas.microsoft.com/office/drawing/2014/main" xmlns="" val="20000"/>
                    </a:ext>
                  </a:extLst>
                </a:gridCol>
                <a:gridCol w="1705499">
                  <a:extLst>
                    <a:ext uri="{9D8B030D-6E8A-4147-A177-3AD203B41FA5}">
                      <a16:colId xmlns:a16="http://schemas.microsoft.com/office/drawing/2014/main" xmlns="" val="20001"/>
                    </a:ext>
                  </a:extLst>
                </a:gridCol>
                <a:gridCol w="2709681">
                  <a:extLst>
                    <a:ext uri="{9D8B030D-6E8A-4147-A177-3AD203B41FA5}">
                      <a16:colId xmlns:a16="http://schemas.microsoft.com/office/drawing/2014/main" xmlns="" val="20002"/>
                    </a:ext>
                  </a:extLst>
                </a:gridCol>
              </a:tblGrid>
              <a:tr h="432048">
                <a:tc>
                  <a:txBody>
                    <a:bodyPr/>
                    <a:lstStyle/>
                    <a:p>
                      <a:pPr algn="ctr" rtl="1">
                        <a:lnSpc>
                          <a:spcPct val="115000"/>
                        </a:lnSpc>
                        <a:spcAft>
                          <a:spcPts val="0"/>
                        </a:spcAft>
                      </a:pPr>
                      <a:r>
                        <a:rPr lang="en-US" sz="1800" dirty="0">
                          <a:latin typeface="Arial"/>
                          <a:ea typeface="Calibri"/>
                          <a:cs typeface="B Yagut"/>
                        </a:rPr>
                        <a:t>M2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M1</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ظرفيت مورد تقاضاي بازار</a:t>
                      </a:r>
                      <a:r>
                        <a:rPr lang="fa-IR" sz="1800">
                          <a:latin typeface="Calibri"/>
                          <a:ea typeface="Calibri"/>
                          <a:cs typeface="Arial"/>
                        </a:rPr>
                        <a:t>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32048">
                <a:tc>
                  <a:txBody>
                    <a:bodyPr/>
                    <a:lstStyle/>
                    <a:p>
                      <a:pPr algn="ctr" rtl="1">
                        <a:lnSpc>
                          <a:spcPct val="115000"/>
                        </a:lnSpc>
                        <a:spcAft>
                          <a:spcPts val="0"/>
                        </a:spcAft>
                      </a:pPr>
                      <a:r>
                        <a:rPr lang="fa-IR" sz="1800" b="1" dirty="0">
                          <a:latin typeface="Arial"/>
                          <a:ea typeface="Calibri"/>
                          <a:cs typeface="B Yagut"/>
                        </a:rPr>
                        <a:t>1000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1000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P1</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32048">
                <a:tc>
                  <a:txBody>
                    <a:bodyPr/>
                    <a:lstStyle/>
                    <a:p>
                      <a:pPr algn="ctr" rtl="1">
                        <a:lnSpc>
                          <a:spcPct val="115000"/>
                        </a:lnSpc>
                        <a:spcAft>
                          <a:spcPts val="0"/>
                        </a:spcAft>
                      </a:pPr>
                      <a:r>
                        <a:rPr lang="fa-IR" sz="1800" b="1">
                          <a:latin typeface="Arial"/>
                          <a:ea typeface="Calibri"/>
                          <a:cs typeface="B Yagut"/>
                        </a:rPr>
                        <a:t>-</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1600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P2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32048">
                <a:tc>
                  <a:txBody>
                    <a:bodyPr/>
                    <a:lstStyle/>
                    <a:p>
                      <a:pPr algn="ctr" rtl="1">
                        <a:lnSpc>
                          <a:spcPct val="115000"/>
                        </a:lnSpc>
                        <a:spcAft>
                          <a:spcPts val="0"/>
                        </a:spcAft>
                      </a:pPr>
                      <a:r>
                        <a:rPr lang="fa-IR" sz="1800" b="1">
                          <a:latin typeface="Arial"/>
                          <a:ea typeface="Calibri"/>
                          <a:cs typeface="B Yagut"/>
                        </a:rPr>
                        <a:t>1000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2600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کل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
        <p:nvSpPr>
          <p:cNvPr id="5" name="Title 1"/>
          <p:cNvSpPr>
            <a:spLocks noGrp="1"/>
          </p:cNvSpPr>
          <p:nvPr>
            <p:ph type="title"/>
          </p:nvPr>
        </p:nvSpPr>
        <p:spPr>
          <a:xfrm>
            <a:off x="457200" y="274638"/>
            <a:ext cx="8229600" cy="1143000"/>
          </a:xfrm>
        </p:spPr>
        <p:txBody>
          <a:bodyPr>
            <a:normAutofit/>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fa-IR" sz="2400" dirty="0" smtClean="0">
                <a:cs typeface="B Yagut" pitchFamily="2" charset="-78"/>
              </a:rPr>
              <a:t>تئوری محدودیت ها یکی از فلسفه های مدیریت است که بوسیله گلدرات در مجموعه ای از کتابها ومقالات ارائه شده است </a:t>
            </a:r>
          </a:p>
          <a:p>
            <a:pPr algn="just">
              <a:buNone/>
            </a:pPr>
            <a:endParaRPr lang="en-US" sz="2400" dirty="0" smtClean="0">
              <a:cs typeface="B Yagut" pitchFamily="2" charset="-78"/>
            </a:endParaRPr>
          </a:p>
          <a:p>
            <a:pPr algn="just"/>
            <a:r>
              <a:rPr lang="fa-IR" sz="2400" dirty="0" smtClean="0">
                <a:cs typeface="B Yagut" pitchFamily="2" charset="-78"/>
              </a:rPr>
              <a:t>تئوری محدودیت مبتنی براین فرض است که هر سازمانی دست کم با یک عامل محدود کننده روبرو است که مانع از دستیابی آن به هدفهایش می شود در واقع هدف متعارف واحدهای انتفاعی می تواند حداکثر کردن سود باشد </a:t>
            </a:r>
          </a:p>
          <a:p>
            <a:pPr algn="just"/>
            <a:endParaRPr lang="en-US" sz="2400" dirty="0" smtClean="0">
              <a:cs typeface="B Yagut" pitchFamily="2" charset="-78"/>
            </a:endParaRPr>
          </a:p>
          <a:p>
            <a:pPr algn="just"/>
            <a:r>
              <a:rPr lang="fa-IR" sz="2400" dirty="0" smtClean="0">
                <a:cs typeface="B Yagut" pitchFamily="2" charset="-78"/>
              </a:rPr>
              <a:t>مدیران برای دست یابی به این هدف، باید اطلاعات دقیق و به موقع در مورد محدودیت های موجود در سیستم ،بهای تمام شده هر محصول و راهکارهای در دسترس برای استفاده بهینه از این محدودیت ها را داشته باشند</a:t>
            </a:r>
            <a:r>
              <a:rPr lang="en-US" sz="2400" dirty="0" smtClean="0">
                <a:cs typeface="B Yagut" pitchFamily="2" charset="-78"/>
              </a:rPr>
              <a:t>.</a:t>
            </a:r>
          </a:p>
          <a:p>
            <a:endParaRPr lang="fa-IR" dirty="0"/>
          </a:p>
        </p:txBody>
      </p:sp>
      <p:sp>
        <p:nvSpPr>
          <p:cNvPr id="2" name="Title 1"/>
          <p:cNvSpPr>
            <a:spLocks noGrp="1"/>
          </p:cNvSpPr>
          <p:nvPr>
            <p:ph type="title"/>
          </p:nvPr>
        </p:nvSpPr>
        <p:spPr/>
        <p:txBody>
          <a:bodyPr>
            <a:normAutofit/>
          </a:bodyPr>
          <a:lstStyle/>
          <a:p>
            <a:pPr algn="r"/>
            <a:r>
              <a:rPr lang="fa-IR" sz="3600" dirty="0" smtClean="0">
                <a:cs typeface="B Titr" pitchFamily="2" charset="-78"/>
              </a:rPr>
              <a:t>   مقدمه </a:t>
            </a:r>
            <a:endParaRPr lang="fa-IR" sz="3600" dirty="0">
              <a:cs typeface="B Titr" pitchFamily="2" charset="-78"/>
            </a:endParaRPr>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1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84784"/>
            <a:ext cx="8229600" cy="845448"/>
          </a:xfrm>
        </p:spPr>
        <p:txBody>
          <a:bodyPr/>
          <a:lstStyle/>
          <a:p>
            <a:pPr algn="just"/>
            <a:r>
              <a:rPr lang="fa-IR" sz="2000" dirty="0" smtClean="0">
                <a:cs typeface="B Yagut" pitchFamily="2" charset="-78"/>
              </a:rPr>
              <a:t>مطابق جدول زير چون خروجي ايجاد شده به ازاي هر دقيقه براي محصول </a:t>
            </a:r>
            <a:r>
              <a:rPr lang="en-US" sz="2000" dirty="0" smtClean="0">
                <a:cs typeface="B Yagut" pitchFamily="2" charset="-78"/>
              </a:rPr>
              <a:t>P1   </a:t>
            </a:r>
            <a:r>
              <a:rPr lang="fa-IR" sz="2000" dirty="0" smtClean="0">
                <a:cs typeface="B Yagut" pitchFamily="2" charset="-78"/>
              </a:rPr>
              <a:t>بيشتر است بنابراين ابتدا در ماشين  </a:t>
            </a:r>
            <a:r>
              <a:rPr lang="en-US" sz="2000" dirty="0" smtClean="0">
                <a:cs typeface="B Yagut" pitchFamily="2" charset="-78"/>
              </a:rPr>
              <a:t>M1</a:t>
            </a:r>
            <a:r>
              <a:rPr lang="fa-IR" sz="2000" dirty="0" smtClean="0">
                <a:cs typeface="B Yagut" pitchFamily="2" charset="-78"/>
              </a:rPr>
              <a:t> بايد محصول  </a:t>
            </a:r>
            <a:r>
              <a:rPr lang="en-US" sz="2000" dirty="0" smtClean="0">
                <a:cs typeface="B Yagut" pitchFamily="2" charset="-78"/>
              </a:rPr>
              <a:t>P1</a:t>
            </a:r>
            <a:r>
              <a:rPr lang="fa-IR" sz="2000" dirty="0" smtClean="0">
                <a:cs typeface="B Yagut" pitchFamily="2" charset="-78"/>
              </a:rPr>
              <a:t> توليد شود</a:t>
            </a:r>
            <a:endParaRPr lang="en-US" sz="2000" dirty="0" smtClean="0">
              <a:cs typeface="B Yagut" pitchFamily="2" charset="-78"/>
            </a:endParaRPr>
          </a:p>
          <a:p>
            <a:endParaRPr lang="fa-IR" dirty="0"/>
          </a:p>
        </p:txBody>
      </p:sp>
      <p:graphicFrame>
        <p:nvGraphicFramePr>
          <p:cNvPr id="4" name="Table 3"/>
          <p:cNvGraphicFramePr>
            <a:graphicFrameLocks noGrp="1"/>
          </p:cNvGraphicFramePr>
          <p:nvPr/>
        </p:nvGraphicFramePr>
        <p:xfrm>
          <a:off x="827584" y="3068960"/>
          <a:ext cx="7416824" cy="2088232"/>
        </p:xfrm>
        <a:graphic>
          <a:graphicData uri="http://schemas.openxmlformats.org/drawingml/2006/table">
            <a:tbl>
              <a:tblPr rtl="1"/>
              <a:tblGrid>
                <a:gridCol w="1564487">
                  <a:extLst>
                    <a:ext uri="{9D8B030D-6E8A-4147-A177-3AD203B41FA5}">
                      <a16:colId xmlns:a16="http://schemas.microsoft.com/office/drawing/2014/main" xmlns="" val="20000"/>
                    </a:ext>
                  </a:extLst>
                </a:gridCol>
                <a:gridCol w="1642818">
                  <a:extLst>
                    <a:ext uri="{9D8B030D-6E8A-4147-A177-3AD203B41FA5}">
                      <a16:colId xmlns:a16="http://schemas.microsoft.com/office/drawing/2014/main" xmlns="" val="20001"/>
                    </a:ext>
                  </a:extLst>
                </a:gridCol>
                <a:gridCol w="1642818">
                  <a:extLst>
                    <a:ext uri="{9D8B030D-6E8A-4147-A177-3AD203B41FA5}">
                      <a16:colId xmlns:a16="http://schemas.microsoft.com/office/drawing/2014/main" xmlns="" val="20002"/>
                    </a:ext>
                  </a:extLst>
                </a:gridCol>
                <a:gridCol w="2566701">
                  <a:extLst>
                    <a:ext uri="{9D8B030D-6E8A-4147-A177-3AD203B41FA5}">
                      <a16:colId xmlns:a16="http://schemas.microsoft.com/office/drawing/2014/main" xmlns="" val="20003"/>
                    </a:ext>
                  </a:extLst>
                </a:gridCol>
              </a:tblGrid>
              <a:tr h="994396">
                <a:tc>
                  <a:txBody>
                    <a:bodyPr/>
                    <a:lstStyle/>
                    <a:p>
                      <a:pPr algn="ctr" rtl="1">
                        <a:lnSpc>
                          <a:spcPct val="115000"/>
                        </a:lnSpc>
                        <a:spcAft>
                          <a:spcPts val="0"/>
                        </a:spcAft>
                      </a:pPr>
                      <a:r>
                        <a:rPr lang="fa-IR" sz="1800" dirty="0">
                          <a:latin typeface="Arial"/>
                          <a:ea typeface="Calibri"/>
                          <a:cs typeface="B Yagut"/>
                        </a:rPr>
                        <a:t>خروجی به ازای هر دقیقه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زمان صرف شده برروی محدودیت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خروجی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محصول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46918">
                <a:tc>
                  <a:txBody>
                    <a:bodyPr/>
                    <a:lstStyle/>
                    <a:p>
                      <a:pPr algn="ctr" rtl="1">
                        <a:lnSpc>
                          <a:spcPct val="115000"/>
                        </a:lnSpc>
                        <a:spcAft>
                          <a:spcPts val="0"/>
                        </a:spcAft>
                      </a:pPr>
                      <a:r>
                        <a:rPr lang="fa-IR" sz="1800" b="1">
                          <a:latin typeface="Arial"/>
                          <a:ea typeface="Calibri"/>
                          <a:cs typeface="B Yagut"/>
                        </a:rPr>
                        <a:t>20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40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P1</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46918">
                <a:tc>
                  <a:txBody>
                    <a:bodyPr/>
                    <a:lstStyle/>
                    <a:p>
                      <a:pPr algn="ctr" rtl="1">
                        <a:lnSpc>
                          <a:spcPct val="115000"/>
                        </a:lnSpc>
                        <a:spcAft>
                          <a:spcPts val="0"/>
                        </a:spcAft>
                      </a:pPr>
                      <a:r>
                        <a:rPr lang="fa-IR" sz="1800" b="1">
                          <a:latin typeface="Arial"/>
                          <a:ea typeface="Calibri"/>
                          <a:cs typeface="B Yagut"/>
                        </a:rPr>
                        <a:t>10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40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5" name="Title 1"/>
          <p:cNvSpPr>
            <a:spLocks noGrp="1"/>
          </p:cNvSpPr>
          <p:nvPr>
            <p:ph type="title"/>
          </p:nvPr>
        </p:nvSpPr>
        <p:spPr>
          <a:xfrm>
            <a:off x="457200" y="274638"/>
            <a:ext cx="8229600" cy="1143000"/>
          </a:xfrm>
        </p:spPr>
        <p:txBody>
          <a:bodyPr>
            <a:normAutofit/>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11560" y="2060848"/>
          <a:ext cx="7920880" cy="2232249"/>
        </p:xfrm>
        <a:graphic>
          <a:graphicData uri="http://schemas.openxmlformats.org/drawingml/2006/table">
            <a:tbl>
              <a:tblPr rtl="1"/>
              <a:tblGrid>
                <a:gridCol w="1534757">
                  <a:extLst>
                    <a:ext uri="{9D8B030D-6E8A-4147-A177-3AD203B41FA5}">
                      <a16:colId xmlns:a16="http://schemas.microsoft.com/office/drawing/2014/main" xmlns="" val="20000"/>
                    </a:ext>
                  </a:extLst>
                </a:gridCol>
                <a:gridCol w="1404809">
                  <a:extLst>
                    <a:ext uri="{9D8B030D-6E8A-4147-A177-3AD203B41FA5}">
                      <a16:colId xmlns:a16="http://schemas.microsoft.com/office/drawing/2014/main" xmlns="" val="20001"/>
                    </a:ext>
                  </a:extLst>
                </a:gridCol>
                <a:gridCol w="1386105">
                  <a:extLst>
                    <a:ext uri="{9D8B030D-6E8A-4147-A177-3AD203B41FA5}">
                      <a16:colId xmlns:a16="http://schemas.microsoft.com/office/drawing/2014/main" xmlns="" val="20002"/>
                    </a:ext>
                  </a:extLst>
                </a:gridCol>
                <a:gridCol w="1701128">
                  <a:extLst>
                    <a:ext uri="{9D8B030D-6E8A-4147-A177-3AD203B41FA5}">
                      <a16:colId xmlns:a16="http://schemas.microsoft.com/office/drawing/2014/main" xmlns="" val="20003"/>
                    </a:ext>
                  </a:extLst>
                </a:gridCol>
                <a:gridCol w="1894081">
                  <a:extLst>
                    <a:ext uri="{9D8B030D-6E8A-4147-A177-3AD203B41FA5}">
                      <a16:colId xmlns:a16="http://schemas.microsoft.com/office/drawing/2014/main" xmlns="" val="20004"/>
                    </a:ext>
                  </a:extLst>
                </a:gridCol>
              </a:tblGrid>
              <a:tr h="1062975">
                <a:tc>
                  <a:txBody>
                    <a:bodyPr/>
                    <a:lstStyle/>
                    <a:p>
                      <a:pPr algn="ctr" rtl="1">
                        <a:lnSpc>
                          <a:spcPct val="115000"/>
                        </a:lnSpc>
                        <a:spcAft>
                          <a:spcPts val="0"/>
                        </a:spcAft>
                      </a:pPr>
                      <a:r>
                        <a:rPr lang="fa-IR" sz="1800" dirty="0">
                          <a:latin typeface="Arial"/>
                          <a:ea typeface="Calibri"/>
                          <a:cs typeface="B Yagut"/>
                        </a:rPr>
                        <a:t>فروش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ظرفیت موجود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ظرفیت بازار برای محدودیت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dirty="0">
                          <a:latin typeface="Arial"/>
                          <a:ea typeface="Calibri"/>
                          <a:cs typeface="B Yagut"/>
                        </a:rPr>
                        <a:t>تقاضای بازار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محصول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84637">
                <a:tc>
                  <a:txBody>
                    <a:bodyPr/>
                    <a:lstStyle/>
                    <a:p>
                      <a:pPr algn="ctr" rtl="1">
                        <a:lnSpc>
                          <a:spcPct val="115000"/>
                        </a:lnSpc>
                        <a:spcAft>
                          <a:spcPts val="0"/>
                        </a:spcAft>
                      </a:pPr>
                      <a:r>
                        <a:rPr lang="fa-IR" sz="1800" b="1" dirty="0">
                          <a:latin typeface="Arial"/>
                          <a:ea typeface="Calibri"/>
                          <a:cs typeface="B Yagut"/>
                        </a:rPr>
                        <a:t>500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1000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1000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500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P1</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84637">
                <a:tc>
                  <a:txBody>
                    <a:bodyPr/>
                    <a:lstStyle/>
                    <a:p>
                      <a:pPr algn="ctr" rtl="1">
                        <a:lnSpc>
                          <a:spcPct val="115000"/>
                        </a:lnSpc>
                        <a:spcAft>
                          <a:spcPts val="0"/>
                        </a:spcAft>
                      </a:pPr>
                      <a:r>
                        <a:rPr lang="fa-IR" sz="1800" b="1">
                          <a:latin typeface="Arial"/>
                          <a:ea typeface="Calibri"/>
                          <a:cs typeface="B Yagut"/>
                        </a:rPr>
                        <a:t>350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1400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1600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400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Yagut"/>
                        </a:rPr>
                        <a:t>P2</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3" name="Title 1"/>
          <p:cNvSpPr>
            <a:spLocks noGrp="1"/>
          </p:cNvSpPr>
          <p:nvPr>
            <p:ph type="title"/>
          </p:nvPr>
        </p:nvSpPr>
        <p:spPr>
          <a:xfrm>
            <a:off x="457200" y="274638"/>
            <a:ext cx="8229600" cy="1143000"/>
          </a:xfrm>
        </p:spPr>
        <p:txBody>
          <a:bodyPr>
            <a:normAutofit/>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1728192"/>
          </a:xfrm>
        </p:spPr>
        <p:txBody>
          <a:bodyPr/>
          <a:lstStyle/>
          <a:p>
            <a:pPr algn="just"/>
            <a:r>
              <a:rPr lang="fa-IR" sz="2000" dirty="0" smtClean="0">
                <a:cs typeface="B Yagut" pitchFamily="2" charset="-78"/>
              </a:rPr>
              <a:t>حال اگر فرض كنيم هزينه هاي عملياتي در هر هفته 4000 دلار و موجودي مصرف شده در هفته (سرمايه گذاري) 100000 دلار باشد خروجي كل سيستم ، سود خالص و  نرخ بازگشت سرمايه بصورت زير محاسبه مي شود :</a:t>
            </a:r>
            <a:endParaRPr lang="en-US" sz="2000" dirty="0" smtClean="0">
              <a:cs typeface="B Yagut" pitchFamily="2" charset="-78"/>
            </a:endParaRPr>
          </a:p>
          <a:p>
            <a:endParaRPr lang="fa-IR" dirty="0"/>
          </a:p>
        </p:txBody>
      </p:sp>
      <p:graphicFrame>
        <p:nvGraphicFramePr>
          <p:cNvPr id="4" name="Table 3"/>
          <p:cNvGraphicFramePr>
            <a:graphicFrameLocks noGrp="1"/>
          </p:cNvGraphicFramePr>
          <p:nvPr/>
        </p:nvGraphicFramePr>
        <p:xfrm>
          <a:off x="611560" y="2708920"/>
          <a:ext cx="7992888" cy="3257870"/>
        </p:xfrm>
        <a:graphic>
          <a:graphicData uri="http://schemas.openxmlformats.org/drawingml/2006/table">
            <a:tbl>
              <a:tblPr rtl="1"/>
              <a:tblGrid>
                <a:gridCol w="2067512">
                  <a:extLst>
                    <a:ext uri="{9D8B030D-6E8A-4147-A177-3AD203B41FA5}">
                      <a16:colId xmlns:a16="http://schemas.microsoft.com/office/drawing/2014/main" xmlns="" val="20000"/>
                    </a:ext>
                  </a:extLst>
                </a:gridCol>
                <a:gridCol w="2202687">
                  <a:extLst>
                    <a:ext uri="{9D8B030D-6E8A-4147-A177-3AD203B41FA5}">
                      <a16:colId xmlns:a16="http://schemas.microsoft.com/office/drawing/2014/main" xmlns="" val="20001"/>
                    </a:ext>
                  </a:extLst>
                </a:gridCol>
                <a:gridCol w="1792298">
                  <a:extLst>
                    <a:ext uri="{9D8B030D-6E8A-4147-A177-3AD203B41FA5}">
                      <a16:colId xmlns:a16="http://schemas.microsoft.com/office/drawing/2014/main" xmlns="" val="20002"/>
                    </a:ext>
                  </a:extLst>
                </a:gridCol>
                <a:gridCol w="1930391">
                  <a:extLst>
                    <a:ext uri="{9D8B030D-6E8A-4147-A177-3AD203B41FA5}">
                      <a16:colId xmlns:a16="http://schemas.microsoft.com/office/drawing/2014/main" xmlns="" val="20003"/>
                    </a:ext>
                  </a:extLst>
                </a:gridCol>
              </a:tblGrid>
              <a:tr h="393806">
                <a:tc>
                  <a:txBody>
                    <a:bodyPr/>
                    <a:lstStyle/>
                    <a:p>
                      <a:pPr algn="ctr" rtl="1">
                        <a:lnSpc>
                          <a:spcPct val="115000"/>
                        </a:lnSpc>
                        <a:spcAft>
                          <a:spcPts val="0"/>
                        </a:spcAft>
                      </a:pPr>
                      <a:r>
                        <a:rPr lang="fa-IR" sz="1800" dirty="0">
                          <a:latin typeface="Arial"/>
                          <a:ea typeface="Calibri"/>
                          <a:cs typeface="B Yagut"/>
                        </a:rPr>
                        <a:t>کل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خروجی هر واحد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فروش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a:latin typeface="Arial"/>
                          <a:ea typeface="Calibri"/>
                          <a:cs typeface="B Yagut"/>
                        </a:rPr>
                        <a:t>محصول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09152">
                <a:tc>
                  <a:txBody>
                    <a:bodyPr/>
                    <a:lstStyle/>
                    <a:p>
                      <a:pPr algn="ctr" rtl="1">
                        <a:lnSpc>
                          <a:spcPct val="115000"/>
                        </a:lnSpc>
                        <a:spcAft>
                          <a:spcPts val="0"/>
                        </a:spcAft>
                      </a:pPr>
                      <a:r>
                        <a:rPr lang="fa-IR" sz="1800" b="1" dirty="0">
                          <a:latin typeface="Arial"/>
                          <a:ea typeface="Calibri"/>
                          <a:cs typeface="B Yagut"/>
                        </a:rPr>
                        <a:t>20000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40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500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P1</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09152">
                <a:tc>
                  <a:txBody>
                    <a:bodyPr/>
                    <a:lstStyle/>
                    <a:p>
                      <a:pPr algn="ctr" rtl="1">
                        <a:lnSpc>
                          <a:spcPct val="115000"/>
                        </a:lnSpc>
                        <a:spcAft>
                          <a:spcPts val="0"/>
                        </a:spcAft>
                      </a:pPr>
                      <a:r>
                        <a:rPr lang="fa-IR" sz="1800" b="1">
                          <a:latin typeface="Arial"/>
                          <a:ea typeface="Calibri"/>
                          <a:cs typeface="B Yagut"/>
                        </a:rPr>
                        <a:t>14000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dirty="0">
                          <a:latin typeface="Arial"/>
                          <a:ea typeface="Calibri"/>
                          <a:cs typeface="B Yagut"/>
                        </a:rPr>
                        <a:t>40</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800" b="1">
                          <a:latin typeface="Arial"/>
                          <a:ea typeface="Calibri"/>
                          <a:cs typeface="B Yagut"/>
                        </a:rPr>
                        <a:t>350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Yagut"/>
                        </a:rPr>
                        <a:t>P2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09152">
                <a:tc>
                  <a:txBody>
                    <a:bodyPr/>
                    <a:lstStyle/>
                    <a:p>
                      <a:pPr algn="ctr" rtl="1">
                        <a:lnSpc>
                          <a:spcPct val="115000"/>
                        </a:lnSpc>
                        <a:spcAft>
                          <a:spcPts val="0"/>
                        </a:spcAft>
                      </a:pPr>
                      <a:r>
                        <a:rPr lang="fa-IR" sz="1800" b="1">
                          <a:latin typeface="Arial"/>
                          <a:ea typeface="Calibri"/>
                          <a:cs typeface="B Yagut"/>
                        </a:rPr>
                        <a:t>34000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15000"/>
                        </a:lnSpc>
                        <a:spcAft>
                          <a:spcPts val="0"/>
                        </a:spcAft>
                      </a:pPr>
                      <a:r>
                        <a:rPr lang="fa-IR" sz="1800" dirty="0">
                          <a:latin typeface="Arial"/>
                          <a:ea typeface="Calibri"/>
                          <a:cs typeface="B Yagut"/>
                        </a:rPr>
                        <a:t>دستيافت كل سيستم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extLst>
                  <a:ext uri="{0D108BD9-81ED-4DB2-BD59-A6C34878D82A}">
                    <a16:rowId xmlns:a16="http://schemas.microsoft.com/office/drawing/2014/main" xmlns="" val="10003"/>
                  </a:ext>
                </a:extLst>
              </a:tr>
              <a:tr h="409152">
                <a:tc>
                  <a:txBody>
                    <a:bodyPr/>
                    <a:lstStyle/>
                    <a:p>
                      <a:pPr algn="ctr" rtl="1">
                        <a:lnSpc>
                          <a:spcPct val="115000"/>
                        </a:lnSpc>
                        <a:spcAft>
                          <a:spcPts val="0"/>
                        </a:spcAft>
                      </a:pPr>
                      <a:r>
                        <a:rPr lang="fa-IR" sz="1800" b="1">
                          <a:latin typeface="Arial"/>
                          <a:ea typeface="Calibri"/>
                          <a:cs typeface="B Yagut"/>
                        </a:rPr>
                        <a:t>4000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15000"/>
                        </a:lnSpc>
                        <a:spcAft>
                          <a:spcPts val="0"/>
                        </a:spcAft>
                      </a:pPr>
                      <a:r>
                        <a:rPr lang="fa-IR" sz="1800" dirty="0">
                          <a:latin typeface="Arial"/>
                          <a:ea typeface="Calibri"/>
                          <a:cs typeface="B Yagut"/>
                        </a:rPr>
                        <a:t>هزينه هاي عملياتي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extLst>
                  <a:ext uri="{0D108BD9-81ED-4DB2-BD59-A6C34878D82A}">
                    <a16:rowId xmlns:a16="http://schemas.microsoft.com/office/drawing/2014/main" xmlns="" val="10004"/>
                  </a:ext>
                </a:extLst>
              </a:tr>
              <a:tr h="409152">
                <a:tc>
                  <a:txBody>
                    <a:bodyPr/>
                    <a:lstStyle/>
                    <a:p>
                      <a:pPr algn="ctr" rtl="1">
                        <a:lnSpc>
                          <a:spcPct val="115000"/>
                        </a:lnSpc>
                        <a:spcAft>
                          <a:spcPts val="0"/>
                        </a:spcAft>
                      </a:pPr>
                      <a:r>
                        <a:rPr lang="fa-IR" sz="1800" b="1">
                          <a:latin typeface="Arial"/>
                          <a:ea typeface="Calibri"/>
                          <a:cs typeface="B Yagut"/>
                        </a:rPr>
                        <a:t>30000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15000"/>
                        </a:lnSpc>
                        <a:spcAft>
                          <a:spcPts val="0"/>
                        </a:spcAft>
                      </a:pPr>
                      <a:r>
                        <a:rPr lang="fa-IR" sz="1800" dirty="0">
                          <a:latin typeface="Arial"/>
                          <a:ea typeface="Calibri"/>
                          <a:cs typeface="B Yagut"/>
                        </a:rPr>
                        <a:t>سود خالص ( هزينه ها ي عملياتي - دستيافت )</a:t>
                      </a:r>
                      <a:r>
                        <a:rPr lang="fa-IR" sz="1800" dirty="0">
                          <a:latin typeface="Calibri"/>
                          <a:ea typeface="Calibri"/>
                          <a:cs typeface="Arial"/>
                        </a:rPr>
                        <a:t>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extLst>
                  <a:ext uri="{0D108BD9-81ED-4DB2-BD59-A6C34878D82A}">
                    <a16:rowId xmlns:a16="http://schemas.microsoft.com/office/drawing/2014/main" xmlns="" val="10005"/>
                  </a:ext>
                </a:extLst>
              </a:tr>
              <a:tr h="409152">
                <a:tc>
                  <a:txBody>
                    <a:bodyPr/>
                    <a:lstStyle/>
                    <a:p>
                      <a:pPr algn="ctr" rtl="1">
                        <a:lnSpc>
                          <a:spcPct val="115000"/>
                        </a:lnSpc>
                        <a:spcAft>
                          <a:spcPts val="0"/>
                        </a:spcAft>
                      </a:pPr>
                      <a:r>
                        <a:rPr lang="fa-IR" sz="1800" b="1">
                          <a:latin typeface="Arial"/>
                          <a:ea typeface="Calibri"/>
                          <a:cs typeface="B Yagut"/>
                        </a:rPr>
                        <a:t>100000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15000"/>
                        </a:lnSpc>
                        <a:spcAft>
                          <a:spcPts val="0"/>
                        </a:spcAft>
                      </a:pPr>
                      <a:r>
                        <a:rPr lang="fa-IR" sz="1800" dirty="0">
                          <a:latin typeface="Arial"/>
                          <a:ea typeface="Calibri"/>
                          <a:cs typeface="B Yagut"/>
                        </a:rPr>
                        <a:t>موجودي ( سرمايه گذاري )</a:t>
                      </a:r>
                      <a:r>
                        <a:rPr lang="fa-IR" sz="1800" dirty="0">
                          <a:latin typeface="Calibri"/>
                          <a:ea typeface="Calibri"/>
                          <a:cs typeface="Arial"/>
                        </a:rPr>
                        <a:t>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extLst>
                  <a:ext uri="{0D108BD9-81ED-4DB2-BD59-A6C34878D82A}">
                    <a16:rowId xmlns:a16="http://schemas.microsoft.com/office/drawing/2014/main" xmlns="" val="10006"/>
                  </a:ext>
                </a:extLst>
              </a:tr>
              <a:tr h="409152">
                <a:tc>
                  <a:txBody>
                    <a:bodyPr/>
                    <a:lstStyle/>
                    <a:p>
                      <a:pPr algn="ctr" rtl="1">
                        <a:lnSpc>
                          <a:spcPct val="115000"/>
                        </a:lnSpc>
                        <a:spcAft>
                          <a:spcPts val="0"/>
                        </a:spcAft>
                      </a:pPr>
                      <a:r>
                        <a:rPr lang="fa-IR" sz="1800" b="1">
                          <a:latin typeface="Arial"/>
                          <a:ea typeface="Calibri"/>
                          <a:cs typeface="B Yagut"/>
                        </a:rPr>
                        <a:t>30%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15000"/>
                        </a:lnSpc>
                        <a:spcAft>
                          <a:spcPts val="0"/>
                        </a:spcAft>
                      </a:pPr>
                      <a:r>
                        <a:rPr lang="fa-IR" sz="1800" dirty="0">
                          <a:latin typeface="Arial"/>
                          <a:ea typeface="Calibri"/>
                          <a:cs typeface="B Yagut"/>
                        </a:rPr>
                        <a:t>نرخ بازگشت سرمايه ( موجودي / سود خالص )</a:t>
                      </a:r>
                      <a:r>
                        <a:rPr lang="fa-IR" sz="1800" dirty="0">
                          <a:latin typeface="Calibri"/>
                          <a:ea typeface="Calibri"/>
                          <a:cs typeface="Arial"/>
                        </a:rPr>
                        <a:t> </a:t>
                      </a: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extLst>
                  <a:ext uri="{0D108BD9-81ED-4DB2-BD59-A6C34878D82A}">
                    <a16:rowId xmlns:a16="http://schemas.microsoft.com/office/drawing/2014/main" xmlns="" val="10007"/>
                  </a:ext>
                </a:extLst>
              </a:tr>
            </a:tbl>
          </a:graphicData>
        </a:graphic>
      </p:graphicFrame>
      <p:sp>
        <p:nvSpPr>
          <p:cNvPr id="5" name="Title 1"/>
          <p:cNvSpPr>
            <a:spLocks noGrp="1"/>
          </p:cNvSpPr>
          <p:nvPr>
            <p:ph type="title"/>
          </p:nvPr>
        </p:nvSpPr>
        <p:spPr>
          <a:xfrm>
            <a:off x="457200" y="274638"/>
            <a:ext cx="8219256" cy="778098"/>
          </a:xfrm>
        </p:spPr>
        <p:txBody>
          <a:bodyPr>
            <a:normAutofit fontScale="90000"/>
          </a:bodyPr>
          <a:lstStyle/>
          <a:p>
            <a:pPr algn="r"/>
            <a:r>
              <a:rPr lang="fa-IR" sz="2800" b="1" dirty="0" smtClean="0">
                <a:cs typeface="B Titr" pitchFamily="2" charset="-78"/>
              </a:rPr>
              <a:t>مثال عددی </a:t>
            </a:r>
            <a:r>
              <a:rPr lang="fa-IR" sz="2800" dirty="0" smtClean="0">
                <a:cs typeface="B Titr" pitchFamily="2" charset="-78"/>
              </a:rPr>
              <a:t>:</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just"/>
            <a:r>
              <a:rPr lang="fa-IR" sz="2400" dirty="0" smtClean="0">
                <a:cs typeface="B Yagut" pitchFamily="2" charset="-78"/>
              </a:rPr>
              <a:t>دکتر سجادی، علی صوفی؛  تئوری محدودیت ؛  دانش و پژوهش حسابداری شماره 12، 1387 </a:t>
            </a:r>
            <a:endParaRPr lang="en-US" sz="2400" dirty="0" smtClean="0">
              <a:cs typeface="B Yagut" pitchFamily="2" charset="-78"/>
            </a:endParaRPr>
          </a:p>
          <a:p>
            <a:pPr lvl="0" algn="just"/>
            <a:r>
              <a:rPr lang="fa-IR" sz="2400" dirty="0" smtClean="0">
                <a:cs typeface="B Yagut" pitchFamily="2" charset="-78"/>
              </a:rPr>
              <a:t>تئوری محدودیتها و کاربرد آن در حسابداری مدیریت؛ دکتر رهنمای رودپشتی، زارعی سودانی ،خان محمدی</a:t>
            </a:r>
            <a:endParaRPr lang="en-US" sz="2400" dirty="0" smtClean="0">
              <a:cs typeface="B Yagut" pitchFamily="2" charset="-78"/>
            </a:endParaRPr>
          </a:p>
          <a:p>
            <a:pPr lvl="0" algn="just"/>
            <a:r>
              <a:rPr lang="fa-IR" sz="2400" dirty="0" smtClean="0">
                <a:cs typeface="B Yagut" pitchFamily="2" charset="-78"/>
              </a:rPr>
              <a:t>پایگاه اینترنتی مدیر</a:t>
            </a:r>
            <a:endParaRPr lang="en-US" sz="2400" dirty="0" smtClean="0">
              <a:cs typeface="B Yagut" pitchFamily="2" charset="-78"/>
            </a:endParaRPr>
          </a:p>
          <a:p>
            <a:pPr lvl="0" algn="just"/>
            <a:r>
              <a:rPr lang="fa-IR" sz="2400" dirty="0" smtClean="0">
                <a:cs typeface="B Yagut" pitchFamily="2" charset="-78"/>
              </a:rPr>
              <a:t>پایگاه مجلات تخصصی نور</a:t>
            </a:r>
            <a:endParaRPr lang="en-US" sz="2400" dirty="0" smtClean="0">
              <a:cs typeface="B Yagut" pitchFamily="2" charset="-78"/>
            </a:endParaRPr>
          </a:p>
          <a:p>
            <a:pPr>
              <a:buNone/>
            </a:pPr>
            <a:endParaRPr lang="en-US" dirty="0" smtClean="0"/>
          </a:p>
        </p:txBody>
      </p:sp>
      <p:sp>
        <p:nvSpPr>
          <p:cNvPr id="2" name="Title 1"/>
          <p:cNvSpPr>
            <a:spLocks noGrp="1"/>
          </p:cNvSpPr>
          <p:nvPr>
            <p:ph type="title"/>
          </p:nvPr>
        </p:nvSpPr>
        <p:spPr/>
        <p:txBody>
          <a:bodyPr/>
          <a:lstStyle/>
          <a:p>
            <a:pPr algn="r"/>
            <a:r>
              <a:rPr lang="fa-IR" sz="3200" dirty="0" smtClean="0">
                <a:cs typeface="B Titr" pitchFamily="2" charset="-78"/>
              </a:rPr>
              <a:t>منابع</a:t>
            </a:r>
            <a:r>
              <a:rPr lang="fa-IR" dirty="0" smtClean="0"/>
              <a:t> </a:t>
            </a: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80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120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852936"/>
            <a:ext cx="8229600" cy="1656184"/>
          </a:xfrm>
        </p:spPr>
        <p:txBody>
          <a:bodyPr>
            <a:noAutofit/>
          </a:bodyPr>
          <a:lstStyle/>
          <a:p>
            <a:pPr algn="ctr">
              <a:buNone/>
            </a:pPr>
            <a:r>
              <a:rPr lang="fa-IR" sz="6000" dirty="0" smtClean="0">
                <a:latin typeface="IranNastaliq" pitchFamily="18" charset="0"/>
                <a:cs typeface="IranNastaliq" pitchFamily="18" charset="0"/>
              </a:rPr>
              <a:t>از توجه شما سپاسگزاریم </a:t>
            </a:r>
            <a:endParaRPr lang="fa-IR" sz="6000" dirty="0">
              <a:latin typeface="IranNastaliq" pitchFamily="18" charset="0"/>
              <a:cs typeface="IranNastaliq" pitchFamily="18" charset="0"/>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2132856"/>
            <a:ext cx="8229600" cy="4191744"/>
          </a:xfrm>
        </p:spPr>
        <p:txBody>
          <a:bodyPr>
            <a:normAutofit/>
          </a:bodyPr>
          <a:lstStyle/>
          <a:p>
            <a:pPr algn="just"/>
            <a:r>
              <a:rPr lang="fa-IR" dirty="0" smtClean="0">
                <a:cs typeface="B Yagut" pitchFamily="2" charset="-78"/>
              </a:rPr>
              <a:t>نقطه ی آغازین شکل گیری تئوری محدودیت درخواست ساده یک کارخانه دار در سال 1970 بود </a:t>
            </a:r>
          </a:p>
          <a:p>
            <a:pPr algn="just"/>
            <a:endParaRPr lang="fa-IR" sz="1000" dirty="0" smtClean="0">
              <a:cs typeface="B Yagut" pitchFamily="2" charset="-78"/>
            </a:endParaRPr>
          </a:p>
          <a:p>
            <a:pPr algn="just"/>
            <a:r>
              <a:rPr lang="fa-IR" dirty="0" smtClean="0">
                <a:cs typeface="B Yagut" pitchFamily="2" charset="-78"/>
              </a:rPr>
              <a:t>گلدرات از طریق برنامه ای برای تولید ، در دوره ای کوتاه مدت بازده کارخانه را 3 برابر کرد </a:t>
            </a:r>
          </a:p>
          <a:p>
            <a:pPr algn="just"/>
            <a:endParaRPr lang="fa-IR" sz="1000" dirty="0" smtClean="0">
              <a:cs typeface="B Yagut" pitchFamily="2" charset="-78"/>
            </a:endParaRPr>
          </a:p>
          <a:p>
            <a:pPr algn="just"/>
            <a:r>
              <a:rPr lang="fa-IR" dirty="0" smtClean="0">
                <a:cs typeface="B Yagut" pitchFamily="2" charset="-78"/>
              </a:rPr>
              <a:t> در اوایل دهه هشتاد گلدرات ایده های خود را تحت عنوان ”برنامه ی بهینه کردن فن آوری تولید ” از طریق ارائه ی مقاله ای در یک کنفرانس بین المللی درآمریکا معرفی کرد </a:t>
            </a:r>
            <a:endParaRPr lang="en-US" dirty="0" smtClean="0">
              <a:cs typeface="B Yagut" pitchFamily="2" charset="-78"/>
            </a:endParaRPr>
          </a:p>
          <a:p>
            <a:endParaRPr lang="fa-IR" dirty="0"/>
          </a:p>
        </p:txBody>
      </p:sp>
      <p:sp>
        <p:nvSpPr>
          <p:cNvPr id="6" name="Title 5"/>
          <p:cNvSpPr>
            <a:spLocks noGrp="1"/>
          </p:cNvSpPr>
          <p:nvPr>
            <p:ph type="title"/>
          </p:nvPr>
        </p:nvSpPr>
        <p:spPr>
          <a:xfrm>
            <a:off x="467544" y="692696"/>
            <a:ext cx="8229600" cy="1143000"/>
          </a:xfrm>
        </p:spPr>
        <p:txBody>
          <a:bodyPr>
            <a:normAutofit/>
          </a:bodyPr>
          <a:lstStyle/>
          <a:p>
            <a:pPr algn="r"/>
            <a:r>
              <a:rPr lang="fa-IR" sz="2800" dirty="0" smtClean="0">
                <a:cs typeface="B Titr" pitchFamily="2" charset="-78"/>
              </a:rPr>
              <a:t>تاریخچه ی تئوری محدودیت </a:t>
            </a: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p:cTn id="15"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5"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 calcmode="lin" valueType="num">
                                      <p:cBhvr>
                                        <p:cTn id="23" dur="500" decel="50000" fill="hold">
                                          <p:stCondLst>
                                            <p:cond delay="0"/>
                                          </p:stCondLst>
                                        </p:cTn>
                                        <p:tgtEl>
                                          <p:spTgt spid="7">
                                            <p:txEl>
                                              <p:pRg st="2" end="2"/>
                                            </p:txEl>
                                          </p:spTgt>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7">
                                            <p:txEl>
                                              <p:pRg st="2" end="2"/>
                                            </p:txEl>
                                          </p:spTgt>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7">
                                            <p:txEl>
                                              <p:pRg st="2" end="2"/>
                                            </p:txEl>
                                          </p:spTgt>
                                        </p:tgtEl>
                                        <p:attrNameLst>
                                          <p:attrName>ppt_w</p:attrName>
                                        </p:attrNameLst>
                                      </p:cBhvr>
                                      <p:tavLst>
                                        <p:tav tm="0">
                                          <p:val>
                                            <p:strVal val="#ppt_w*.05"/>
                                          </p:val>
                                        </p:tav>
                                        <p:tav tm="100000">
                                          <p:val>
                                            <p:strVal val="#ppt_w"/>
                                          </p:val>
                                        </p:tav>
                                      </p:tavLst>
                                    </p:anim>
                                    <p:anim calcmode="lin" valueType="num">
                                      <p:cBhvr>
                                        <p:cTn id="26" dur="1000" fill="hold"/>
                                        <p:tgtEl>
                                          <p:spTgt spid="7">
                                            <p:txEl>
                                              <p:pRg st="2" end="2"/>
                                            </p:txEl>
                                          </p:spTgt>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7">
                                            <p:txEl>
                                              <p:pRg st="2" end="2"/>
                                            </p:txEl>
                                          </p:spTgt>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7">
                                            <p:txEl>
                                              <p:pRg st="2" end="2"/>
                                            </p:txEl>
                                          </p:spTgt>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7">
                                            <p:txEl>
                                              <p:pRg st="2" end="2"/>
                                            </p:txEl>
                                          </p:spTgt>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7">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wipe(down)">
                                      <p:cBhvr>
                                        <p:cTn id="35" dur="580">
                                          <p:stCondLst>
                                            <p:cond delay="0"/>
                                          </p:stCondLst>
                                        </p:cTn>
                                        <p:tgtEl>
                                          <p:spTgt spid="7">
                                            <p:txEl>
                                              <p:pRg st="4" end="4"/>
                                            </p:txEl>
                                          </p:spTgt>
                                        </p:tgtEl>
                                      </p:cBhvr>
                                    </p:animEffect>
                                    <p:anim calcmode="lin" valueType="num">
                                      <p:cBhvr>
                                        <p:cTn id="36" dur="1822" tmFilter="0,0; 0.14,0.36; 0.43,0.73; 0.71,0.91; 1.0,1.0">
                                          <p:stCondLst>
                                            <p:cond delay="0"/>
                                          </p:stCondLst>
                                        </p:cTn>
                                        <p:tgtEl>
                                          <p:spTgt spid="7">
                                            <p:txEl>
                                              <p:pRg st="4" end="4"/>
                                            </p:txEl>
                                          </p:spTgt>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7">
                                            <p:txEl>
                                              <p:pRg st="4" end="4"/>
                                            </p:txEl>
                                          </p:spTgt>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7">
                                            <p:txEl>
                                              <p:pRg st="4" end="4"/>
                                            </p:txEl>
                                          </p:spTgt>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7">
                                            <p:txEl>
                                              <p:pRg st="4" end="4"/>
                                            </p:txEl>
                                          </p:spTgt>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7">
                                            <p:txEl>
                                              <p:pRg st="4" end="4"/>
                                            </p:txEl>
                                          </p:spTgt>
                                        </p:tgtEl>
                                        <p:attrNameLst>
                                          <p:attrName>ppt_y</p:attrName>
                                        </p:attrNameLst>
                                      </p:cBhvr>
                                      <p:tavLst>
                                        <p:tav tm="0" fmla="#ppt_y-sin(pi*$)/81">
                                          <p:val>
                                            <p:fltVal val="0"/>
                                          </p:val>
                                        </p:tav>
                                        <p:tav tm="100000">
                                          <p:val>
                                            <p:fltVal val="1"/>
                                          </p:val>
                                        </p:tav>
                                      </p:tavLst>
                                    </p:anim>
                                    <p:animScale>
                                      <p:cBhvr>
                                        <p:cTn id="41" dur="26">
                                          <p:stCondLst>
                                            <p:cond delay="650"/>
                                          </p:stCondLst>
                                        </p:cTn>
                                        <p:tgtEl>
                                          <p:spTgt spid="7">
                                            <p:txEl>
                                              <p:pRg st="4" end="4"/>
                                            </p:txEl>
                                          </p:spTgt>
                                        </p:tgtEl>
                                      </p:cBhvr>
                                      <p:to x="100000" y="60000"/>
                                    </p:animScale>
                                    <p:animScale>
                                      <p:cBhvr>
                                        <p:cTn id="42" dur="166" decel="50000">
                                          <p:stCondLst>
                                            <p:cond delay="676"/>
                                          </p:stCondLst>
                                        </p:cTn>
                                        <p:tgtEl>
                                          <p:spTgt spid="7">
                                            <p:txEl>
                                              <p:pRg st="4" end="4"/>
                                            </p:txEl>
                                          </p:spTgt>
                                        </p:tgtEl>
                                      </p:cBhvr>
                                      <p:to x="100000" y="100000"/>
                                    </p:animScale>
                                    <p:animScale>
                                      <p:cBhvr>
                                        <p:cTn id="43" dur="26">
                                          <p:stCondLst>
                                            <p:cond delay="1312"/>
                                          </p:stCondLst>
                                        </p:cTn>
                                        <p:tgtEl>
                                          <p:spTgt spid="7">
                                            <p:txEl>
                                              <p:pRg st="4" end="4"/>
                                            </p:txEl>
                                          </p:spTgt>
                                        </p:tgtEl>
                                      </p:cBhvr>
                                      <p:to x="100000" y="80000"/>
                                    </p:animScale>
                                    <p:animScale>
                                      <p:cBhvr>
                                        <p:cTn id="44" dur="166" decel="50000">
                                          <p:stCondLst>
                                            <p:cond delay="1338"/>
                                          </p:stCondLst>
                                        </p:cTn>
                                        <p:tgtEl>
                                          <p:spTgt spid="7">
                                            <p:txEl>
                                              <p:pRg st="4" end="4"/>
                                            </p:txEl>
                                          </p:spTgt>
                                        </p:tgtEl>
                                      </p:cBhvr>
                                      <p:to x="100000" y="100000"/>
                                    </p:animScale>
                                    <p:animScale>
                                      <p:cBhvr>
                                        <p:cTn id="45" dur="26">
                                          <p:stCondLst>
                                            <p:cond delay="1642"/>
                                          </p:stCondLst>
                                        </p:cTn>
                                        <p:tgtEl>
                                          <p:spTgt spid="7">
                                            <p:txEl>
                                              <p:pRg st="4" end="4"/>
                                            </p:txEl>
                                          </p:spTgt>
                                        </p:tgtEl>
                                      </p:cBhvr>
                                      <p:to x="100000" y="90000"/>
                                    </p:animScale>
                                    <p:animScale>
                                      <p:cBhvr>
                                        <p:cTn id="46" dur="166" decel="50000">
                                          <p:stCondLst>
                                            <p:cond delay="1668"/>
                                          </p:stCondLst>
                                        </p:cTn>
                                        <p:tgtEl>
                                          <p:spTgt spid="7">
                                            <p:txEl>
                                              <p:pRg st="4" end="4"/>
                                            </p:txEl>
                                          </p:spTgt>
                                        </p:tgtEl>
                                      </p:cBhvr>
                                      <p:to x="100000" y="100000"/>
                                    </p:animScale>
                                    <p:animScale>
                                      <p:cBhvr>
                                        <p:cTn id="47" dur="26">
                                          <p:stCondLst>
                                            <p:cond delay="1808"/>
                                          </p:stCondLst>
                                        </p:cTn>
                                        <p:tgtEl>
                                          <p:spTgt spid="7">
                                            <p:txEl>
                                              <p:pRg st="4" end="4"/>
                                            </p:txEl>
                                          </p:spTgt>
                                        </p:tgtEl>
                                      </p:cBhvr>
                                      <p:to x="100000" y="95000"/>
                                    </p:animScale>
                                    <p:animScale>
                                      <p:cBhvr>
                                        <p:cTn id="48" dur="166" decel="50000">
                                          <p:stCondLst>
                                            <p:cond delay="1834"/>
                                          </p:stCondLst>
                                        </p:cTn>
                                        <p:tgtEl>
                                          <p:spTgt spid="7">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700808"/>
            <a:ext cx="8229600" cy="2448272"/>
          </a:xfrm>
        </p:spPr>
        <p:txBody>
          <a:bodyPr>
            <a:normAutofit/>
          </a:bodyPr>
          <a:lstStyle/>
          <a:p>
            <a:pPr algn="just"/>
            <a:r>
              <a:rPr lang="fa-IR" sz="2400" dirty="0" smtClean="0"/>
              <a:t>فلسفه اصلی تئوری محدودیت، استفاده بهینه از محدودیت و گلوگاه های تولیدی است</a:t>
            </a:r>
            <a:r>
              <a:rPr lang="en-US" sz="2400" dirty="0" smtClean="0"/>
              <a:t> .</a:t>
            </a:r>
            <a:r>
              <a:rPr lang="fa-IR" sz="2400" dirty="0" smtClean="0"/>
              <a:t>این تئوری به سیستم تولید شرکت های صنعتی به عنوان رشته ای از فرآیند های مرتبط، مانند حلقه های یک زنجیرمی نگرد</a:t>
            </a:r>
            <a:r>
              <a:rPr lang="en-US" sz="2400" dirty="0" smtClean="0"/>
              <a:t>. </a:t>
            </a:r>
            <a:r>
              <a:rPr lang="fa-IR" sz="2400" dirty="0" smtClean="0"/>
              <a:t>یک زنجیر هنگامی تقویت می شود که ضعیف ترین حلقه آن تقویت شود. به عبارتی مقاومت زنجیر برابر است با مقاومت ضعیف ترین حلقه، اگر شکل زیر را مانند زنجیر درنظر بگیرید محدودیت سیستم ضعیف ترین حلقه است.  </a:t>
            </a:r>
            <a:endParaRPr lang="en-US" sz="2400" dirty="0" smtClean="0"/>
          </a:p>
          <a:p>
            <a:pPr>
              <a:buNone/>
            </a:pPr>
            <a:endParaRPr lang="en-US" dirty="0" smtClean="0"/>
          </a:p>
          <a:p>
            <a:pPr>
              <a:buNone/>
            </a:pPr>
            <a:endParaRPr lang="fa-IR" dirty="0" smtClean="0"/>
          </a:p>
          <a:p>
            <a:pPr>
              <a:buNone/>
            </a:pPr>
            <a:endParaRPr lang="fa-IR" dirty="0"/>
          </a:p>
        </p:txBody>
      </p:sp>
      <p:sp>
        <p:nvSpPr>
          <p:cNvPr id="4" name="Title 3"/>
          <p:cNvSpPr>
            <a:spLocks noGrp="1"/>
          </p:cNvSpPr>
          <p:nvPr>
            <p:ph type="title"/>
          </p:nvPr>
        </p:nvSpPr>
        <p:spPr>
          <a:xfrm>
            <a:off x="539552" y="764704"/>
            <a:ext cx="8229600" cy="1070992"/>
          </a:xfrm>
        </p:spPr>
        <p:txBody>
          <a:bodyPr>
            <a:normAutofit/>
          </a:bodyPr>
          <a:lstStyle/>
          <a:p>
            <a:pPr algn="r"/>
            <a:r>
              <a:rPr lang="fa-IR" sz="2800" dirty="0" smtClean="0">
                <a:cs typeface="B Titr" pitchFamily="2" charset="-78"/>
              </a:rPr>
              <a:t>   نظریه ی تئوری محدودیت </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grpSp>
        <p:nvGrpSpPr>
          <p:cNvPr id="1026" name="Group 2"/>
          <p:cNvGrpSpPr>
            <a:grpSpLocks/>
          </p:cNvGrpSpPr>
          <p:nvPr/>
        </p:nvGrpSpPr>
        <p:grpSpPr bwMode="auto">
          <a:xfrm>
            <a:off x="899592" y="4221084"/>
            <a:ext cx="5328592" cy="2039493"/>
            <a:chOff x="1826" y="9320"/>
            <a:chExt cx="4820" cy="1477"/>
          </a:xfrm>
        </p:grpSpPr>
        <p:grpSp>
          <p:nvGrpSpPr>
            <p:cNvPr id="1027" name="Group 3"/>
            <p:cNvGrpSpPr>
              <a:grpSpLocks/>
            </p:cNvGrpSpPr>
            <p:nvPr/>
          </p:nvGrpSpPr>
          <p:grpSpPr bwMode="auto">
            <a:xfrm>
              <a:off x="1826" y="9320"/>
              <a:ext cx="4820" cy="730"/>
              <a:chOff x="6500" y="9350"/>
              <a:chExt cx="3640" cy="1070"/>
            </a:xfrm>
          </p:grpSpPr>
          <p:sp>
            <p:nvSpPr>
              <p:cNvPr id="1028" name="Oval 4"/>
              <p:cNvSpPr>
                <a:spLocks noChangeArrowheads="1"/>
              </p:cNvSpPr>
              <p:nvPr/>
            </p:nvSpPr>
            <p:spPr bwMode="auto">
              <a:xfrm>
                <a:off x="6500" y="9350"/>
                <a:ext cx="1070" cy="1070"/>
              </a:xfrm>
              <a:prstGeom prst="ellips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1029" name="Oval 5"/>
              <p:cNvSpPr>
                <a:spLocks noChangeArrowheads="1"/>
              </p:cNvSpPr>
              <p:nvPr/>
            </p:nvSpPr>
            <p:spPr bwMode="auto">
              <a:xfrm>
                <a:off x="7378" y="9350"/>
                <a:ext cx="1070" cy="1070"/>
              </a:xfrm>
              <a:prstGeom prst="ellips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1030" name="Oval 6"/>
              <p:cNvSpPr>
                <a:spLocks noChangeArrowheads="1"/>
              </p:cNvSpPr>
              <p:nvPr/>
            </p:nvSpPr>
            <p:spPr bwMode="auto">
              <a:xfrm>
                <a:off x="8210" y="9350"/>
                <a:ext cx="1070" cy="107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1031" name="Oval 7"/>
              <p:cNvSpPr>
                <a:spLocks noChangeArrowheads="1"/>
              </p:cNvSpPr>
              <p:nvPr/>
            </p:nvSpPr>
            <p:spPr bwMode="auto">
              <a:xfrm>
                <a:off x="9070" y="9350"/>
                <a:ext cx="1070" cy="1070"/>
              </a:xfrm>
              <a:prstGeom prst="ellips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grpSp>
        <p:sp>
          <p:nvSpPr>
            <p:cNvPr id="1032" name="Text Box 8"/>
            <p:cNvSpPr txBox="1">
              <a:spLocks noChangeArrowheads="1"/>
            </p:cNvSpPr>
            <p:nvPr/>
          </p:nvSpPr>
          <p:spPr bwMode="auto">
            <a:xfrm>
              <a:off x="3585" y="10519"/>
              <a:ext cx="1569" cy="27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400" b="0" i="0" u="none" strike="noStrike" cap="none" normalizeH="0" baseline="0" dirty="0" smtClean="0">
                  <a:ln>
                    <a:noFill/>
                  </a:ln>
                  <a:solidFill>
                    <a:schemeClr val="tx1"/>
                  </a:solidFill>
                  <a:effectLst/>
                  <a:latin typeface="Calibri" pitchFamily="34" charset="0"/>
                  <a:ea typeface="Arial" pitchFamily="34" charset="0"/>
                  <a:cs typeface="B Yagut" pitchFamily="2" charset="-78"/>
                </a:rPr>
                <a:t>محدودیت سیستم</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900" b="0" i="0" u="none" strike="noStrike" cap="none" normalizeH="0" baseline="0" dirty="0" smtClean="0">
                  <a:ln>
                    <a:noFill/>
                  </a:ln>
                  <a:solidFill>
                    <a:schemeClr val="tx1"/>
                  </a:solidFill>
                  <a:effectLst/>
                  <a:latin typeface="Calibri" pitchFamily="34" charset="0"/>
                  <a:ea typeface="Arial" pitchFamily="34" charset="0"/>
                  <a:cs typeface="B Yagut" pitchFamily="2" charset="-78"/>
                </a:rPr>
                <a:t> </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3" name="AutoShape 9"/>
            <p:cNvCxnSpPr>
              <a:cxnSpLocks noChangeShapeType="1"/>
            </p:cNvCxnSpPr>
            <p:nvPr/>
          </p:nvCxnSpPr>
          <p:spPr bwMode="auto">
            <a:xfrm flipV="1">
              <a:off x="4470" y="10150"/>
              <a:ext cx="250" cy="370"/>
            </a:xfrm>
            <a:prstGeom prst="straightConnector1">
              <a:avLst/>
            </a:prstGeom>
            <a:noFill/>
            <a:ln w="19050">
              <a:solidFill>
                <a:srgbClr val="000000"/>
              </a:solidFill>
              <a:round/>
              <a:headEnd/>
              <a:tailEnd type="triangle" w="med" len="med"/>
            </a:ln>
          </p:spPr>
        </p:cxnSp>
      </p:gr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18" dur="1000" fill="hold"/>
                                        <p:tgtEl>
                                          <p:spTgt spid="1026"/>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229600" cy="4680520"/>
          </a:xfrm>
        </p:spPr>
        <p:txBody>
          <a:bodyPr/>
          <a:lstStyle/>
          <a:p>
            <a:pPr algn="just"/>
            <a:r>
              <a:rPr lang="fa-IR" sz="2800" dirty="0" smtClean="0">
                <a:cs typeface="B Yagut" pitchFamily="2" charset="-78"/>
              </a:rPr>
              <a:t>معمولا ساخت محصول با عبور از ایستگاه های مختلف تولیدی انجام می شود </a:t>
            </a:r>
            <a:r>
              <a:rPr lang="en-US" sz="2800" dirty="0" smtClean="0">
                <a:cs typeface="B Yagut" pitchFamily="2" charset="-78"/>
              </a:rPr>
              <a:t>.</a:t>
            </a:r>
            <a:r>
              <a:rPr lang="fa-IR" sz="2800" dirty="0" smtClean="0">
                <a:cs typeface="B Yagut" pitchFamily="2" charset="-78"/>
              </a:rPr>
              <a:t>گلوگاه زمانی بوجود می آید که ظرفیت تولیدی هر یک از ایستگاه های فرآیند تولید با یکدیگر متوازن نباشد</a:t>
            </a:r>
            <a:r>
              <a:rPr lang="en-US" sz="2800" dirty="0" smtClean="0">
                <a:cs typeface="B Yagut" pitchFamily="2" charset="-78"/>
              </a:rPr>
              <a:t>.</a:t>
            </a:r>
          </a:p>
          <a:p>
            <a:pPr algn="just">
              <a:buNone/>
            </a:pPr>
            <a:endParaRPr lang="en-US" sz="2000" dirty="0" smtClean="0">
              <a:cs typeface="B Yagut" pitchFamily="2" charset="-78"/>
            </a:endParaRPr>
          </a:p>
          <a:p>
            <a:pPr algn="just">
              <a:buNone/>
            </a:pPr>
            <a:r>
              <a:rPr lang="fa-IR" sz="2800" b="1" dirty="0" smtClean="0">
                <a:cs typeface="B Yagut" pitchFamily="2" charset="-78"/>
              </a:rPr>
              <a:t>تعریف گلوگاه : </a:t>
            </a:r>
          </a:p>
          <a:p>
            <a:pPr algn="just">
              <a:buNone/>
            </a:pPr>
            <a:endParaRPr lang="en-US" sz="1000" dirty="0" smtClean="0">
              <a:cs typeface="B Yagut" pitchFamily="2" charset="-78"/>
            </a:endParaRPr>
          </a:p>
          <a:p>
            <a:pPr algn="just"/>
            <a:r>
              <a:rPr lang="ar-SA" sz="2800" dirty="0" smtClean="0">
                <a:cs typeface="B Yagut" pitchFamily="2" charset="-78"/>
              </a:rPr>
              <a:t>نقطه ای از فرآیند تولید است که مقدار محصولی را که یک کارخانه می تواند تولید کند،  پایین نگه می دارد و یا منبعی است که مانع عملکرد بهتر سیستم جهت رسیدن به اهدافش می گردد.</a:t>
            </a:r>
            <a:endParaRPr lang="en-US" sz="2800" dirty="0" smtClean="0">
              <a:cs typeface="B Yagut" pitchFamily="2" charset="-78"/>
            </a:endParaRPr>
          </a:p>
          <a:p>
            <a:endParaRPr lang="fa-IR" dirty="0"/>
          </a:p>
        </p:txBody>
      </p:sp>
      <p:sp>
        <p:nvSpPr>
          <p:cNvPr id="4" name="Title 3"/>
          <p:cNvSpPr>
            <a:spLocks noGrp="1"/>
          </p:cNvSpPr>
          <p:nvPr>
            <p:ph type="title"/>
          </p:nvPr>
        </p:nvSpPr>
        <p:spPr>
          <a:xfrm>
            <a:off x="539552" y="476672"/>
            <a:ext cx="8229600" cy="1070992"/>
          </a:xfrm>
        </p:spPr>
        <p:txBody>
          <a:bodyPr>
            <a:normAutofit/>
          </a:bodyPr>
          <a:lstStyle/>
          <a:p>
            <a:pPr algn="r"/>
            <a:r>
              <a:rPr lang="fa-IR" sz="2800" dirty="0" smtClean="0">
                <a:cs typeface="B Titr" pitchFamily="2" charset="-78"/>
              </a:rPr>
              <a:t>   نظریه ی تئوری محدودیت </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4" dur="500"/>
                                        <p:tgtEl>
                                          <p:spTgt spid="3">
                                            <p:txEl>
                                              <p:pRg st="2" end="2"/>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2232248"/>
          </a:xfrm>
        </p:spPr>
        <p:txBody>
          <a:bodyPr/>
          <a:lstStyle/>
          <a:p>
            <a:pPr algn="just"/>
            <a:r>
              <a:rPr lang="fa-IR" sz="2800" dirty="0" smtClean="0">
                <a:cs typeface="B Yagut" pitchFamily="2" charset="-78"/>
              </a:rPr>
              <a:t>به عنوان مثال  شرکتی را در نظر بگیرید که جهت تولید محصولات مستلزم 4 مرحله زیر می باشد و توان تولید هر یک هم   ذکر شده است </a:t>
            </a:r>
            <a:r>
              <a:rPr lang="en-US" sz="2800" dirty="0" smtClean="0">
                <a:cs typeface="B Yagut" pitchFamily="2" charset="-78"/>
              </a:rPr>
              <a:t>.</a:t>
            </a:r>
            <a:r>
              <a:rPr lang="fa-IR" sz="2800" dirty="0" smtClean="0">
                <a:cs typeface="B Yagut" pitchFamily="2" charset="-78"/>
              </a:rPr>
              <a:t>با توجه به شکل زیر مرحله </a:t>
            </a:r>
            <a:r>
              <a:rPr lang="en-US" sz="2800" dirty="0" smtClean="0">
                <a:cs typeface="B Yagut" pitchFamily="2" charset="-78"/>
              </a:rPr>
              <a:t>C </a:t>
            </a:r>
            <a:r>
              <a:rPr lang="fa-IR" sz="2800" dirty="0" smtClean="0">
                <a:cs typeface="B Yagut" pitchFamily="2" charset="-78"/>
              </a:rPr>
              <a:t>به عنوان گلوگاه شناسایی میشود وظرفیت تولید این فرایند 3  واحد است</a:t>
            </a:r>
            <a:r>
              <a:rPr lang="fa-IR" sz="2800" b="1" dirty="0" smtClean="0">
                <a:cs typeface="B Yagut" pitchFamily="2" charset="-78"/>
              </a:rPr>
              <a:t>.</a:t>
            </a:r>
            <a:endParaRPr lang="en-US" sz="2800" dirty="0" smtClean="0">
              <a:cs typeface="B Yagut" pitchFamily="2" charset="-78"/>
            </a:endParaRPr>
          </a:p>
          <a:p>
            <a:endParaRPr lang="fa-IR" dirty="0"/>
          </a:p>
        </p:txBody>
      </p:sp>
      <p:grpSp>
        <p:nvGrpSpPr>
          <p:cNvPr id="4" name="Group 2"/>
          <p:cNvGrpSpPr>
            <a:grpSpLocks/>
          </p:cNvGrpSpPr>
          <p:nvPr/>
        </p:nvGrpSpPr>
        <p:grpSpPr bwMode="auto">
          <a:xfrm>
            <a:off x="611560" y="3573016"/>
            <a:ext cx="7920880" cy="1800200"/>
            <a:chOff x="1642" y="5929"/>
            <a:chExt cx="8536" cy="1882"/>
          </a:xfrm>
        </p:grpSpPr>
        <p:cxnSp>
          <p:nvCxnSpPr>
            <p:cNvPr id="5" name="AutoShape 3"/>
            <p:cNvCxnSpPr>
              <a:cxnSpLocks noChangeShapeType="1"/>
            </p:cNvCxnSpPr>
            <p:nvPr/>
          </p:nvCxnSpPr>
          <p:spPr bwMode="auto">
            <a:xfrm>
              <a:off x="7945" y="6311"/>
              <a:ext cx="671" cy="0"/>
            </a:xfrm>
            <a:prstGeom prst="straightConnector1">
              <a:avLst/>
            </a:prstGeom>
            <a:noFill/>
            <a:ln w="19050">
              <a:solidFill>
                <a:srgbClr val="000000"/>
              </a:solidFill>
              <a:round/>
              <a:headEnd/>
              <a:tailEnd type="triangle" w="med" len="med"/>
            </a:ln>
            <a:effectLst/>
          </p:spPr>
        </p:cxnSp>
        <p:cxnSp>
          <p:nvCxnSpPr>
            <p:cNvPr id="6" name="AutoShape 4"/>
            <p:cNvCxnSpPr>
              <a:cxnSpLocks noChangeShapeType="1"/>
            </p:cNvCxnSpPr>
            <p:nvPr/>
          </p:nvCxnSpPr>
          <p:spPr bwMode="auto">
            <a:xfrm>
              <a:off x="3204" y="6311"/>
              <a:ext cx="734" cy="0"/>
            </a:xfrm>
            <a:prstGeom prst="straightConnector1">
              <a:avLst/>
            </a:prstGeom>
            <a:noFill/>
            <a:ln w="19050">
              <a:solidFill>
                <a:srgbClr val="000000"/>
              </a:solidFill>
              <a:round/>
              <a:headEnd/>
              <a:tailEnd type="triangle" w="med" len="med"/>
            </a:ln>
            <a:effectLst/>
          </p:spPr>
        </p:cxnSp>
        <p:cxnSp>
          <p:nvCxnSpPr>
            <p:cNvPr id="7" name="AutoShape 5"/>
            <p:cNvCxnSpPr>
              <a:cxnSpLocks noChangeShapeType="1"/>
            </p:cNvCxnSpPr>
            <p:nvPr/>
          </p:nvCxnSpPr>
          <p:spPr bwMode="auto">
            <a:xfrm>
              <a:off x="5545" y="6311"/>
              <a:ext cx="734" cy="0"/>
            </a:xfrm>
            <a:prstGeom prst="straightConnector1">
              <a:avLst/>
            </a:prstGeom>
            <a:noFill/>
            <a:ln w="19050">
              <a:solidFill>
                <a:srgbClr val="000000"/>
              </a:solidFill>
              <a:round/>
              <a:headEnd/>
              <a:tailEnd type="triangle" w="med" len="med"/>
            </a:ln>
            <a:effectLst/>
          </p:spPr>
        </p:cxnSp>
        <p:cxnSp>
          <p:nvCxnSpPr>
            <p:cNvPr id="8" name="AutoShape 6"/>
            <p:cNvCxnSpPr>
              <a:cxnSpLocks noChangeShapeType="1"/>
            </p:cNvCxnSpPr>
            <p:nvPr/>
          </p:nvCxnSpPr>
          <p:spPr bwMode="auto">
            <a:xfrm flipV="1">
              <a:off x="6841" y="6972"/>
              <a:ext cx="187" cy="430"/>
            </a:xfrm>
            <a:prstGeom prst="straightConnector1">
              <a:avLst/>
            </a:prstGeom>
            <a:noFill/>
            <a:ln w="19050">
              <a:solidFill>
                <a:srgbClr val="000000"/>
              </a:solidFill>
              <a:round/>
              <a:headEnd/>
              <a:tailEnd type="triangle" w="med" len="med"/>
            </a:ln>
          </p:spPr>
        </p:cxnSp>
        <p:sp>
          <p:nvSpPr>
            <p:cNvPr id="9" name="Text Box 7"/>
            <p:cNvSpPr txBox="1">
              <a:spLocks noChangeArrowheads="1"/>
            </p:cNvSpPr>
            <p:nvPr/>
          </p:nvSpPr>
          <p:spPr bwMode="auto">
            <a:xfrm>
              <a:off x="8616" y="5929"/>
              <a:ext cx="1562" cy="897"/>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مرحله </a:t>
              </a:r>
              <a:r>
                <a:rPr kumimoji="0" lang="en-US"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D</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7واحد</a:t>
              </a: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 Box 8"/>
            <p:cNvSpPr txBox="1">
              <a:spLocks noChangeArrowheads="1"/>
            </p:cNvSpPr>
            <p:nvPr/>
          </p:nvSpPr>
          <p:spPr bwMode="auto">
            <a:xfrm>
              <a:off x="6383" y="5929"/>
              <a:ext cx="1562" cy="897"/>
            </a:xfrm>
            <a:prstGeom prst="rect">
              <a:avLst/>
            </a:prstGeom>
            <a:gradFill rotWithShape="0">
              <a:gsLst>
                <a:gs pos="0">
                  <a:srgbClr val="FFFFFF"/>
                </a:gs>
                <a:gs pos="100000">
                  <a:srgbClr val="B6DDE8"/>
                </a:gs>
              </a:gsLst>
              <a:lin ang="5400000" scaled="1"/>
            </a:gradFill>
            <a:ln w="19050">
              <a:solidFill>
                <a:srgbClr val="000000"/>
              </a:solidFill>
              <a:miter lim="800000"/>
              <a:headEnd/>
              <a:tailEnd/>
            </a:ln>
            <a:effectLst>
              <a:prstShdw prst="shdw13" dist="53882" dir="13500000">
                <a:srgbClr val="205867">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مرحله </a:t>
              </a:r>
              <a:r>
                <a:rPr kumimoji="0" lang="en-US"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C</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000" b="1" i="0" u="none" strike="noStrike" cap="none" normalizeH="0" baseline="0" smtClean="0">
                  <a:ln>
                    <a:noFill/>
                  </a:ln>
                  <a:solidFill>
                    <a:schemeClr val="tx1"/>
                  </a:solidFill>
                  <a:effectLst/>
                  <a:latin typeface="Calibri" pitchFamily="34" charset="0"/>
                  <a:ea typeface="Arial" pitchFamily="34" charset="0"/>
                  <a:cs typeface="B Traffic" pitchFamily="2" charset="-78"/>
                </a:rPr>
                <a:t>3 واحد</a:t>
              </a: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 Box 9"/>
            <p:cNvSpPr txBox="1">
              <a:spLocks noChangeArrowheads="1"/>
            </p:cNvSpPr>
            <p:nvPr/>
          </p:nvSpPr>
          <p:spPr bwMode="auto">
            <a:xfrm>
              <a:off x="3983" y="5929"/>
              <a:ext cx="1562" cy="897"/>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مرحله </a:t>
              </a:r>
              <a:r>
                <a:rPr kumimoji="0" lang="en-US"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B</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5 واحد</a:t>
              </a: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Text Box 10"/>
            <p:cNvSpPr txBox="1">
              <a:spLocks noChangeArrowheads="1"/>
            </p:cNvSpPr>
            <p:nvPr/>
          </p:nvSpPr>
          <p:spPr bwMode="auto">
            <a:xfrm>
              <a:off x="1642" y="5929"/>
              <a:ext cx="1562" cy="897"/>
            </a:xfrm>
            <a:prstGeom prst="rect">
              <a:avLst/>
            </a:prstGeom>
            <a:solidFill>
              <a:srgbClr val="FFFFFF"/>
            </a:solidFill>
            <a:ln w="19050">
              <a:solidFill>
                <a:srgbClr val="000000"/>
              </a:solidFill>
              <a:miter lim="800000"/>
              <a:headEnd/>
              <a:tailEnd/>
            </a:ln>
            <a:effectLst>
              <a:prstShdw prst="shdw13" dist="53882" dir="13500000">
                <a:srgbClr val="808080">
                  <a:alpha val="50000"/>
                </a:srgbClr>
              </a:prst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مرحله </a:t>
              </a:r>
              <a:r>
                <a:rPr kumimoji="0" lang="en-US"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A</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Calibri" pitchFamily="34" charset="0"/>
                  <a:ea typeface="Arial" pitchFamily="34" charset="0"/>
                  <a:cs typeface="B Traffic" pitchFamily="2" charset="-78"/>
                </a:rPr>
                <a:t>4 واحد</a:t>
              </a: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 Box 11"/>
            <p:cNvSpPr txBox="1">
              <a:spLocks noChangeArrowheads="1"/>
            </p:cNvSpPr>
            <p:nvPr/>
          </p:nvSpPr>
          <p:spPr bwMode="auto">
            <a:xfrm>
              <a:off x="6222" y="7327"/>
              <a:ext cx="878" cy="48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600" i="0" u="none" strike="noStrike" cap="none" normalizeH="0" baseline="0" dirty="0" smtClean="0">
                  <a:ln>
                    <a:noFill/>
                  </a:ln>
                  <a:solidFill>
                    <a:schemeClr val="tx1"/>
                  </a:solidFill>
                  <a:effectLst/>
                  <a:latin typeface="Calibri" pitchFamily="34" charset="0"/>
                  <a:ea typeface="Arial" pitchFamily="34" charset="0"/>
                  <a:cs typeface="B Yagut" pitchFamily="2" charset="-78"/>
                </a:rPr>
                <a:t>گلوگاه</a:t>
              </a:r>
              <a:endParaRPr kumimoji="0" lang="fa-IR" sz="280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4" name="Title 3"/>
          <p:cNvSpPr>
            <a:spLocks noGrp="1"/>
          </p:cNvSpPr>
          <p:nvPr>
            <p:ph type="title"/>
          </p:nvPr>
        </p:nvSpPr>
        <p:spPr>
          <a:xfrm>
            <a:off x="539552" y="332656"/>
            <a:ext cx="8229600" cy="1070992"/>
          </a:xfrm>
        </p:spPr>
        <p:txBody>
          <a:bodyPr>
            <a:normAutofit/>
          </a:bodyPr>
          <a:lstStyle/>
          <a:p>
            <a:pPr algn="r"/>
            <a:r>
              <a:rPr lang="fa-IR" sz="2800" dirty="0" smtClean="0">
                <a:cs typeface="B Titr" pitchFamily="2" charset="-78"/>
              </a:rPr>
              <a:t>   نظریه ی تئوری محدودیت </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44824"/>
            <a:ext cx="8229600" cy="2880320"/>
          </a:xfrm>
        </p:spPr>
        <p:txBody>
          <a:bodyPr>
            <a:normAutofit/>
          </a:bodyPr>
          <a:lstStyle/>
          <a:p>
            <a:pPr algn="justLow"/>
            <a:r>
              <a:rPr lang="fa-IR" b="1" dirty="0" smtClean="0">
                <a:cs typeface="B Yagut" pitchFamily="2" charset="-78"/>
              </a:rPr>
              <a:t>پیـام اصلی </a:t>
            </a:r>
            <a:r>
              <a:rPr lang="fa-IR" dirty="0" smtClean="0">
                <a:cs typeface="B Yagut" pitchFamily="2" charset="-78"/>
              </a:rPr>
              <a:t>تئوری محــدودیت این است که محدودیت ها عملکرد هرسیستم را تعیین می کنند و هر سیـستمی دارای حداقل محدودیت ها است</a:t>
            </a:r>
            <a:r>
              <a:rPr lang="en-US" dirty="0" smtClean="0">
                <a:cs typeface="B Yagut" pitchFamily="2" charset="-78"/>
              </a:rPr>
              <a:t>. </a:t>
            </a:r>
            <a:r>
              <a:rPr lang="fa-IR" dirty="0" smtClean="0">
                <a:cs typeface="B Yagut" pitchFamily="2" charset="-78"/>
              </a:rPr>
              <a:t>به عبارت دیگر ، عملکرد هر سیستم را می توان از طریق ارزیابی مدیریت محدودیت ها تعیین کرد و هیچ سیستمی وجود ندارد که هیچ گونه محدودیتی نداشته باشد .</a:t>
            </a:r>
            <a:endParaRPr lang="en-US" dirty="0" smtClean="0">
              <a:cs typeface="B Yagut" pitchFamily="2" charset="-78"/>
            </a:endParaRPr>
          </a:p>
          <a:p>
            <a:pPr>
              <a:buNone/>
            </a:pPr>
            <a:endParaRPr lang="en-US" dirty="0" smtClean="0"/>
          </a:p>
        </p:txBody>
      </p:sp>
      <p:sp>
        <p:nvSpPr>
          <p:cNvPr id="4" name="Title 3"/>
          <p:cNvSpPr>
            <a:spLocks noGrp="1"/>
          </p:cNvSpPr>
          <p:nvPr>
            <p:ph type="title"/>
          </p:nvPr>
        </p:nvSpPr>
        <p:spPr>
          <a:xfrm>
            <a:off x="467544" y="548680"/>
            <a:ext cx="8229600" cy="1070992"/>
          </a:xfrm>
        </p:spPr>
        <p:txBody>
          <a:bodyPr>
            <a:normAutofit/>
          </a:bodyPr>
          <a:lstStyle/>
          <a:p>
            <a:pPr algn="r"/>
            <a:r>
              <a:rPr lang="fa-IR" sz="2800" dirty="0" smtClean="0">
                <a:cs typeface="B Titr" pitchFamily="2" charset="-78"/>
              </a:rPr>
              <a:t>   نظریه ی تئوری محدودیت </a:t>
            </a:r>
            <a:r>
              <a:rPr lang="en-US" sz="2800" dirty="0" smtClean="0">
                <a:cs typeface="B Titr" pitchFamily="2" charset="-78"/>
              </a:rPr>
              <a:t/>
            </a:r>
            <a:br>
              <a:rPr lang="en-US" sz="2800" dirty="0" smtClean="0">
                <a:cs typeface="B Titr" pitchFamily="2" charset="-78"/>
              </a:rPr>
            </a:br>
            <a:endParaRPr lang="fa-IR" sz="2800" dirty="0">
              <a:cs typeface="B Titr" pitchFamily="2" charset="-78"/>
            </a:endParaRPr>
          </a:p>
        </p:txBody>
      </p:sp>
      <p:sp>
        <p:nvSpPr>
          <p:cNvPr id="2" name="Footer Placeholder 1"/>
          <p:cNvSpPr>
            <a:spLocks noGrp="1"/>
          </p:cNvSpPr>
          <p:nvPr>
            <p:ph type="ftr" sz="quarter" idx="11"/>
          </p:nvPr>
        </p:nvSpPr>
        <p:spPr/>
        <p:txBody>
          <a:bodyPr/>
          <a:lstStyle/>
          <a:p>
            <a:r>
              <a:rPr lang="en-US" smtClean="0"/>
              <a:t>www.Prozhe.com</a:t>
            </a:r>
            <a:endParaRPr lang="fa-I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2856"/>
            <a:ext cx="8229600" cy="3888432"/>
          </a:xfrm>
        </p:spPr>
        <p:txBody>
          <a:bodyPr>
            <a:normAutofit fontScale="85000" lnSpcReduction="20000"/>
          </a:bodyPr>
          <a:lstStyle/>
          <a:p>
            <a:pPr algn="just">
              <a:lnSpc>
                <a:spcPct val="170000"/>
              </a:lnSpc>
              <a:buNone/>
              <a:defRPr/>
            </a:pPr>
            <a:r>
              <a:rPr lang="ar-SA" sz="3200" b="1" dirty="0" smtClean="0">
                <a:cs typeface="B Yagut" pitchFamily="2" charset="-78"/>
              </a:rPr>
              <a:t> </a:t>
            </a:r>
            <a:r>
              <a:rPr lang="fa-IR" sz="3200" b="1" dirty="0" smtClean="0">
                <a:cs typeface="B Yagut" pitchFamily="2" charset="-78"/>
              </a:rPr>
              <a:t>1</a:t>
            </a:r>
            <a:r>
              <a:rPr lang="ar-SA" sz="3200" b="1" dirty="0" smtClean="0">
                <a:cs typeface="B Yagut" pitchFamily="2" charset="-78"/>
              </a:rPr>
              <a:t>–</a:t>
            </a:r>
            <a:r>
              <a:rPr lang="fa-IR" sz="3200" b="1" dirty="0" smtClean="0">
                <a:cs typeface="B Yagut" pitchFamily="2" charset="-78"/>
              </a:rPr>
              <a:t> توان عملیاتی </a:t>
            </a:r>
            <a:r>
              <a:rPr lang="ar-SA" sz="3200" b="1" dirty="0" smtClean="0">
                <a:cs typeface="B Yagut" pitchFamily="2" charset="-78"/>
              </a:rPr>
              <a:t>: </a:t>
            </a:r>
            <a:r>
              <a:rPr lang="fa-IR" dirty="0" smtClean="0">
                <a:cs typeface="B Yagut" pitchFamily="2" charset="-78"/>
              </a:rPr>
              <a:t>تفاوت بین قیمت فروش و هزینه ی مواد مستقیم را توان عملیاتی گویند </a:t>
            </a:r>
          </a:p>
          <a:p>
            <a:pPr algn="just">
              <a:lnSpc>
                <a:spcPct val="90000"/>
              </a:lnSpc>
              <a:buNone/>
              <a:defRPr/>
            </a:pPr>
            <a:endParaRPr lang="ar-SA" sz="1600" b="1" dirty="0" smtClean="0">
              <a:cs typeface="B Yagut" pitchFamily="2" charset="-78"/>
            </a:endParaRPr>
          </a:p>
          <a:p>
            <a:pPr indent="-360000" algn="just">
              <a:lnSpc>
                <a:spcPct val="160000"/>
              </a:lnSpc>
              <a:buNone/>
              <a:defRPr/>
            </a:pPr>
            <a:r>
              <a:rPr lang="ar-SA" sz="3200" b="1" dirty="0" smtClean="0">
                <a:cs typeface="B Yagut" pitchFamily="2" charset="-78"/>
              </a:rPr>
              <a:t>2 – </a:t>
            </a:r>
            <a:r>
              <a:rPr lang="fa-IR" sz="3200" b="1" dirty="0" smtClean="0">
                <a:cs typeface="B Yagut" pitchFamily="2" charset="-78"/>
              </a:rPr>
              <a:t>سرمایه گذاری در</a:t>
            </a:r>
            <a:r>
              <a:rPr lang="ar-SA" sz="3200" b="1" dirty="0" smtClean="0">
                <a:cs typeface="B Yagut" pitchFamily="2" charset="-78"/>
              </a:rPr>
              <a:t>موجودي</a:t>
            </a:r>
            <a:r>
              <a:rPr lang="fa-IR" sz="3200" b="1" dirty="0" smtClean="0">
                <a:cs typeface="B Yagut" pitchFamily="2" charset="-78"/>
              </a:rPr>
              <a:t>ها</a:t>
            </a:r>
            <a:r>
              <a:rPr lang="ar-SA" sz="3200" b="1" dirty="0" smtClean="0">
                <a:cs typeface="B Yagut" pitchFamily="2" charset="-78"/>
              </a:rPr>
              <a:t> : </a:t>
            </a:r>
            <a:r>
              <a:rPr lang="fa-IR" dirty="0" smtClean="0">
                <a:cs typeface="B Yagut" pitchFamily="2" charset="-78"/>
              </a:rPr>
              <a:t>موجودی ها وجوه نقدی هستند که سیستم به قصد فروش درآنها سرمایه گذاری می کند </a:t>
            </a:r>
          </a:p>
          <a:p>
            <a:pPr algn="just">
              <a:lnSpc>
                <a:spcPct val="90000"/>
              </a:lnSpc>
              <a:buNone/>
              <a:defRPr/>
            </a:pPr>
            <a:endParaRPr lang="ar-SA" sz="2400" b="1" dirty="0" smtClean="0">
              <a:cs typeface="B Yagut" pitchFamily="2" charset="-78"/>
            </a:endParaRPr>
          </a:p>
          <a:p>
            <a:pPr algn="just">
              <a:lnSpc>
                <a:spcPct val="150000"/>
              </a:lnSpc>
              <a:buNone/>
              <a:defRPr/>
            </a:pPr>
            <a:r>
              <a:rPr lang="ar-SA" sz="3200" b="1" dirty="0" smtClean="0">
                <a:cs typeface="B Yagut" pitchFamily="2" charset="-78"/>
              </a:rPr>
              <a:t>3 - هزينه هاي عملياتي : </a:t>
            </a:r>
            <a:r>
              <a:rPr lang="ar-SA" dirty="0" smtClean="0">
                <a:cs typeface="B Yagut" pitchFamily="2" charset="-78"/>
              </a:rPr>
              <a:t>هزينه هايي كه سازمان متحمل مي شود تا موجودي را به </a:t>
            </a:r>
            <a:r>
              <a:rPr lang="fa-IR" dirty="0" smtClean="0">
                <a:cs typeface="B Yagut" pitchFamily="2" charset="-78"/>
              </a:rPr>
              <a:t>عملکرد </a:t>
            </a:r>
            <a:r>
              <a:rPr lang="ar-SA" dirty="0" smtClean="0">
                <a:cs typeface="B Yagut" pitchFamily="2" charset="-78"/>
              </a:rPr>
              <a:t>تبديل كند.</a:t>
            </a:r>
            <a:endParaRPr lang="en-US" dirty="0" smtClean="0">
              <a:cs typeface="B Yagut" pitchFamily="2" charset="-78"/>
            </a:endParaRPr>
          </a:p>
          <a:p>
            <a:endParaRPr lang="fa-IR" dirty="0"/>
          </a:p>
        </p:txBody>
      </p:sp>
      <p:sp>
        <p:nvSpPr>
          <p:cNvPr id="2" name="Title 1"/>
          <p:cNvSpPr>
            <a:spLocks noGrp="1"/>
          </p:cNvSpPr>
          <p:nvPr>
            <p:ph type="title"/>
          </p:nvPr>
        </p:nvSpPr>
        <p:spPr>
          <a:xfrm>
            <a:off x="457200" y="980728"/>
            <a:ext cx="8229600" cy="866360"/>
          </a:xfrm>
        </p:spPr>
        <p:txBody>
          <a:bodyPr>
            <a:normAutofit/>
          </a:bodyPr>
          <a:lstStyle/>
          <a:p>
            <a:pPr algn="r"/>
            <a:r>
              <a:rPr lang="fa-IR" sz="3200" dirty="0" smtClean="0">
                <a:cs typeface="B Titr" pitchFamily="2" charset="-78"/>
              </a:rPr>
              <a:t>معیارهای ارزيابي در تئوري محدوديت ها</a:t>
            </a:r>
            <a:endParaRPr lang="fa-IR" sz="3200"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29600" cy="3581752"/>
          </a:xfrm>
        </p:spPr>
        <p:txBody>
          <a:bodyPr>
            <a:normAutofit/>
          </a:bodyPr>
          <a:lstStyle/>
          <a:p>
            <a:pPr algn="just"/>
            <a:r>
              <a:rPr lang="fa-IR" b="1" dirty="0" smtClean="0">
                <a:cs typeface="B Yagut" pitchFamily="2" charset="-78"/>
              </a:rPr>
              <a:t>مرحله اول </a:t>
            </a:r>
            <a:r>
              <a:rPr lang="fa-IR" dirty="0" smtClean="0">
                <a:cs typeface="B Yagut" pitchFamily="2" charset="-78"/>
              </a:rPr>
              <a:t>: شناسایی محدودیت های سیستم </a:t>
            </a:r>
          </a:p>
          <a:p>
            <a:pPr algn="just"/>
            <a:endParaRPr lang="en-US" sz="1000" dirty="0" smtClean="0">
              <a:cs typeface="B Yagut" pitchFamily="2" charset="-78"/>
            </a:endParaRPr>
          </a:p>
          <a:p>
            <a:pPr algn="just"/>
            <a:r>
              <a:rPr lang="fa-IR" b="1" dirty="0" smtClean="0">
                <a:cs typeface="B Yagut" pitchFamily="2" charset="-78"/>
              </a:rPr>
              <a:t>مرحله  دوم </a:t>
            </a:r>
            <a:r>
              <a:rPr lang="fa-IR" dirty="0" smtClean="0">
                <a:cs typeface="B Yagut" pitchFamily="2" charset="-78"/>
              </a:rPr>
              <a:t>:  بهره برداری از محدودیت های سیستم</a:t>
            </a:r>
          </a:p>
          <a:p>
            <a:pPr algn="just"/>
            <a:endParaRPr lang="en-US" sz="1000" dirty="0" smtClean="0">
              <a:cs typeface="B Yagut" pitchFamily="2" charset="-78"/>
            </a:endParaRPr>
          </a:p>
          <a:p>
            <a:pPr algn="just"/>
            <a:r>
              <a:rPr lang="fa-IR" b="1" dirty="0" smtClean="0">
                <a:cs typeface="B Yagut" pitchFamily="2" charset="-78"/>
              </a:rPr>
              <a:t>مرحله  سوم </a:t>
            </a:r>
            <a:r>
              <a:rPr lang="fa-IR" dirty="0" smtClean="0">
                <a:cs typeface="B Yagut" pitchFamily="2" charset="-78"/>
              </a:rPr>
              <a:t>: تسری اثر تصمیم گیری به سایر موارد مربوط</a:t>
            </a:r>
          </a:p>
          <a:p>
            <a:pPr algn="just"/>
            <a:endParaRPr lang="en-US" sz="1000" dirty="0" smtClean="0">
              <a:cs typeface="B Yagut" pitchFamily="2" charset="-78"/>
            </a:endParaRPr>
          </a:p>
          <a:p>
            <a:pPr algn="just"/>
            <a:r>
              <a:rPr lang="fa-IR" b="1" dirty="0" smtClean="0">
                <a:cs typeface="B Yagut" pitchFamily="2" charset="-78"/>
              </a:rPr>
              <a:t>مرحله  چهارم </a:t>
            </a:r>
            <a:r>
              <a:rPr lang="fa-IR" dirty="0" smtClean="0">
                <a:cs typeface="B Yagut" pitchFamily="2" charset="-78"/>
              </a:rPr>
              <a:t>: رفع محدودیت های سیستم</a:t>
            </a:r>
          </a:p>
          <a:p>
            <a:pPr algn="just"/>
            <a:endParaRPr lang="en-US" sz="1000" dirty="0" smtClean="0">
              <a:cs typeface="B Yagut" pitchFamily="2" charset="-78"/>
            </a:endParaRPr>
          </a:p>
          <a:p>
            <a:pPr algn="just"/>
            <a:r>
              <a:rPr lang="fa-IR" b="1" dirty="0" smtClean="0">
                <a:cs typeface="B Yagut" pitchFamily="2" charset="-78"/>
              </a:rPr>
              <a:t>مرحله  پنجم : </a:t>
            </a:r>
            <a:r>
              <a:rPr lang="fa-IR" dirty="0" smtClean="0">
                <a:cs typeface="B Yagut" pitchFamily="2" charset="-78"/>
              </a:rPr>
              <a:t>به کارگیری دوباره ی فرایند در صورت رفع محدودیت</a:t>
            </a:r>
            <a:endParaRPr lang="en-US" dirty="0" smtClean="0">
              <a:cs typeface="B Yagut" pitchFamily="2" charset="-78"/>
            </a:endParaRPr>
          </a:p>
          <a:p>
            <a:endParaRPr lang="fa-IR" dirty="0"/>
          </a:p>
        </p:txBody>
      </p:sp>
      <p:sp>
        <p:nvSpPr>
          <p:cNvPr id="2" name="Title 1"/>
          <p:cNvSpPr>
            <a:spLocks noGrp="1"/>
          </p:cNvSpPr>
          <p:nvPr>
            <p:ph type="title"/>
          </p:nvPr>
        </p:nvSpPr>
        <p:spPr>
          <a:xfrm>
            <a:off x="683568" y="692696"/>
            <a:ext cx="8229600" cy="1143000"/>
          </a:xfrm>
        </p:spPr>
        <p:txBody>
          <a:bodyPr>
            <a:normAutofit fontScale="90000"/>
          </a:bodyPr>
          <a:lstStyle/>
          <a:p>
            <a:pPr algn="r"/>
            <a:r>
              <a:rPr lang="fa-IR" sz="2700" dirty="0" smtClean="0">
                <a:cs typeface="B Titr" pitchFamily="2" charset="-78"/>
              </a:rPr>
              <a:t>مراحل پنج گانه ی گلدرات برای فرآیند به کارگیری تئوری محدودیت</a:t>
            </a:r>
            <a:r>
              <a:rPr lang="en-US" dirty="0" smtClean="0"/>
              <a:t/>
            </a:r>
            <a:br>
              <a:rPr lang="en-US" dirty="0" smtClean="0"/>
            </a:br>
            <a:endParaRPr lang="fa-IR" dirty="0"/>
          </a:p>
        </p:txBody>
      </p:sp>
      <p:sp>
        <p:nvSpPr>
          <p:cNvPr id="4" name="Footer Placeholder 3"/>
          <p:cNvSpPr>
            <a:spLocks noGrp="1"/>
          </p:cNvSpPr>
          <p:nvPr>
            <p:ph type="ftr" sz="quarter" idx="11"/>
          </p:nvPr>
        </p:nvSpPr>
        <p:spPr/>
        <p:txBody>
          <a:bodyPr/>
          <a:lstStyle/>
          <a:p>
            <a:r>
              <a:rPr lang="en-US" smtClean="0"/>
              <a:t>www.Prozhe.com</a:t>
            </a:r>
            <a:endParaRPr lang="fa-I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p:cTn id="33"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 calcmode="lin" valueType="num">
                                      <p:cBhvr>
                                        <p:cTn id="40"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618</TotalTime>
  <Words>1652</Words>
  <Application>Microsoft Office PowerPoint</Application>
  <PresentationFormat>On-screen Show (4:3)</PresentationFormat>
  <Paragraphs>225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PowerPoint Presentation</vt:lpstr>
      <vt:lpstr>   مقدمه </vt:lpstr>
      <vt:lpstr>تاریخچه ی تئوری محدودیت </vt:lpstr>
      <vt:lpstr>   نظریه ی تئوری محدودیت  </vt:lpstr>
      <vt:lpstr>   نظریه ی تئوری محدودیت  </vt:lpstr>
      <vt:lpstr>   نظریه ی تئوری محدودیت  </vt:lpstr>
      <vt:lpstr>   نظریه ی تئوری محدودیت  </vt:lpstr>
      <vt:lpstr>معیارهای ارزيابي در تئوري محدوديت ها</vt:lpstr>
      <vt:lpstr>مراحل پنج گانه ی گلدرات برای فرآیند به کارگیری تئوری محدودیت </vt:lpstr>
      <vt:lpstr>مرحله اول : شناسایی محدودیت های سیستم </vt:lpstr>
      <vt:lpstr>مثال محدودیت بازار</vt:lpstr>
      <vt:lpstr>قواعد طلایی تئوری محدودیت </vt:lpstr>
      <vt:lpstr>قواعد طلایی تئوری محدودیت </vt:lpstr>
      <vt:lpstr>انتقادات وارده بر تئوری محدودیت </vt:lpstr>
      <vt:lpstr>مزایای تئوری محدودیت </vt:lpstr>
      <vt:lpstr>نتیجه گیری </vt:lpstr>
      <vt:lpstr>مثال عددی : </vt:lpstr>
      <vt:lpstr>مثال عددی : </vt:lpstr>
      <vt:lpstr>مثال عددی : </vt:lpstr>
      <vt:lpstr>مثال عددی : </vt:lpstr>
      <vt:lpstr>مثال عددی : </vt:lpstr>
      <vt:lpstr>مثال عددی : </vt:lpstr>
      <vt:lpstr>منابع </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تئوری محدودیت ها            Theory of Constrains</dc:title>
  <dc:creator>Esi</dc:creator>
  <cp:lastModifiedBy>MARYAM</cp:lastModifiedBy>
  <cp:revision>75</cp:revision>
  <dcterms:created xsi:type="dcterms:W3CDTF">2012-11-05T15:41:04Z</dcterms:created>
  <dcterms:modified xsi:type="dcterms:W3CDTF">2017-06-14T09:10:47Z</dcterms:modified>
</cp:coreProperties>
</file>